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88CA-2D79-410B-8B10-3CA751CA175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954B-C51A-467F-8486-A1AF9E98C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954B-C51A-467F-8486-A1AF9E98C7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954B-C51A-467F-8486-A1AF9E98C7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0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4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2215-6E58-4A7A-98F3-FB4D329098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1" y="-34176"/>
            <a:ext cx="9144000" cy="5177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00" y="1275606"/>
            <a:ext cx="2635548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98" y="2122859"/>
            <a:ext cx="634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A01F4A"/>
                </a:solidFill>
              </a:rPr>
              <a:t>Карта школьника</a:t>
            </a:r>
            <a:endParaRPr lang="ru-RU" sz="5400" b="1" dirty="0">
              <a:solidFill>
                <a:srgbClr val="A01F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298" y="2994506"/>
            <a:ext cx="207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01F4A"/>
                </a:solidFill>
              </a:rPr>
              <a:t>от ПАО КБ «</a:t>
            </a:r>
            <a:r>
              <a:rPr lang="ru-RU" dirty="0" err="1" smtClean="0">
                <a:solidFill>
                  <a:srgbClr val="A01F4A"/>
                </a:solidFill>
              </a:rPr>
              <a:t>УБРиР</a:t>
            </a:r>
            <a:r>
              <a:rPr lang="ru-RU" dirty="0" smtClean="0">
                <a:solidFill>
                  <a:srgbClr val="A01F4A"/>
                </a:solidFill>
              </a:rPr>
              <a:t>»</a:t>
            </a:r>
            <a:endParaRPr lang="ru-RU" dirty="0">
              <a:solidFill>
                <a:srgbClr val="A01F4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073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01F4A"/>
                </a:solidFill>
              </a:rPr>
              <a:t>Проект</a:t>
            </a:r>
            <a:endParaRPr lang="ru-RU" sz="3200" b="1" dirty="0">
              <a:solidFill>
                <a:srgbClr val="A01F4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0" y="529767"/>
            <a:ext cx="1888486" cy="482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27321" r="17463" b="31881"/>
          <a:stretch/>
        </p:blipFill>
        <p:spPr bwMode="auto">
          <a:xfrm>
            <a:off x="6012160" y="1810524"/>
            <a:ext cx="2484000" cy="155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1" y="-34176"/>
            <a:ext cx="9144000" cy="5177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98" y="2122859"/>
            <a:ext cx="634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01F4A"/>
                </a:solidFill>
              </a:rPr>
              <a:t>Спасибо за внимание!</a:t>
            </a:r>
            <a:endParaRPr lang="ru-RU" sz="3200" b="1" dirty="0">
              <a:solidFill>
                <a:srgbClr val="A01F4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35945"/>
            <a:ext cx="1712979" cy="2228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498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Карта</a:t>
            </a:r>
            <a:r>
              <a:rPr lang="en-US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школьника </a:t>
            </a:r>
            <a:r>
              <a:rPr lang="ru-RU" altLang="ru-RU" sz="3200" b="1" dirty="0" err="1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УБРиР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73" y="1059582"/>
            <a:ext cx="1426467" cy="630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9582"/>
            <a:ext cx="1408179" cy="630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59582"/>
            <a:ext cx="1423419" cy="640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1870252"/>
            <a:ext cx="18722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Calibri" pitchFamily="34" charset="0"/>
              </a:rPr>
              <a:t>Удобная альтернатива наличным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</a:rPr>
              <a:t>деньгам.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alibri" pitchFamily="34" charset="0"/>
              </a:rPr>
              <a:t>Классным руководителям больше не нужно собирать денежные средства со всего класса, при организации комплексного питания.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alibri" pitchFamily="34" charset="0"/>
              </a:rPr>
              <a:t>Все учащиеся школ будут обеспечены банковскими картами, привязанными к банковскому счету Родителя</a:t>
            </a:r>
            <a:r>
              <a:rPr lang="ru-RU" sz="1200" dirty="0" smtClean="0">
                <a:latin typeface="Calibri" pitchFamily="34" charset="0"/>
              </a:rPr>
              <a:t>.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870252"/>
            <a:ext cx="15251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Банк предоставляет необходимое оборудование: он-</a:t>
            </a:r>
            <a:r>
              <a:rPr lang="ru-RU" sz="1200" dirty="0" err="1">
                <a:latin typeface="Calibri" pitchFamily="34" charset="0"/>
              </a:rPr>
              <a:t>лайн</a:t>
            </a:r>
            <a:r>
              <a:rPr lang="ru-RU" sz="1200" dirty="0">
                <a:latin typeface="Calibri" pitchFamily="34" charset="0"/>
              </a:rPr>
              <a:t> кассу и банковский терминал, для организации возможности оплаты в буфетах(столовых) </a:t>
            </a:r>
            <a:r>
              <a:rPr lang="ru-RU" sz="1200" dirty="0" smtClean="0">
                <a:latin typeface="Calibri" pitchFamily="34" charset="0"/>
              </a:rPr>
              <a:t>с использованием </a:t>
            </a:r>
            <a:r>
              <a:rPr lang="ru-RU" sz="1200" dirty="0">
                <a:latin typeface="Calibri" pitchFamily="34" charset="0"/>
              </a:rPr>
              <a:t>банковских карт </a:t>
            </a: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9933" y="1870253"/>
            <a:ext cx="1376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Родитель имеет возможность установки и управления лимитами по карте ребенка с помощью Интернет-Банка (бесплатно</a:t>
            </a:r>
            <a:r>
              <a:rPr lang="ru-RU" sz="1200" dirty="0" smtClean="0">
                <a:latin typeface="Calibri" pitchFamily="34" charset="0"/>
              </a:rPr>
              <a:t>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35647"/>
            <a:ext cx="814557" cy="12241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9663"/>
            <a:ext cx="902267" cy="9677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9" y="1562495"/>
            <a:ext cx="1391314" cy="12164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" y="1815715"/>
            <a:ext cx="138293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9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35945"/>
            <a:ext cx="1712979" cy="2228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498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Карта</a:t>
            </a:r>
            <a:r>
              <a:rPr lang="en-US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школьника </a:t>
            </a:r>
            <a:r>
              <a:rPr lang="ru-RU" altLang="ru-RU" sz="3200" b="1" dirty="0" err="1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УБРиР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2" y="1081591"/>
            <a:ext cx="1338075" cy="1179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1591"/>
            <a:ext cx="1405131" cy="11612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63688" y="1081591"/>
            <a:ext cx="28580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Карта Ребенка</a:t>
            </a:r>
            <a:endParaRPr lang="en-US" sz="2000" b="1" dirty="0" smtClean="0">
              <a:solidFill>
                <a:srgbClr val="A01F4A"/>
              </a:solidFill>
              <a:latin typeface="Calibri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Снижение риска потери денежных средств (при утере карты – денежные средства останутся на счету)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Удобство использования (мелочь больше не мешает в карманах)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Быстрый расчет (технология бесконтактных платежей)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Современный платежный инструмент (оплата товаров и услуг в любых точках торговли, оборудованных банковскими терминалами)*</a:t>
            </a: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131" y="1156558"/>
            <a:ext cx="26474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Карта </a:t>
            </a:r>
            <a:r>
              <a:rPr lang="ru-RU" sz="2000" b="1" dirty="0" smtClean="0">
                <a:solidFill>
                  <a:srgbClr val="A01F4A"/>
                </a:solidFill>
                <a:latin typeface="Calibri" pitchFamily="34" charset="0"/>
              </a:rPr>
              <a:t>Родителя</a:t>
            </a:r>
            <a:endParaRPr lang="en-US" sz="2000" b="1" dirty="0">
              <a:solidFill>
                <a:srgbClr val="A01F4A"/>
              </a:solidFill>
              <a:latin typeface="Calibri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Бесплатный </a:t>
            </a:r>
            <a:r>
              <a:rPr lang="ru-RU" sz="1200" dirty="0">
                <a:latin typeface="Calibri" pitchFamily="34" charset="0"/>
              </a:rPr>
              <a:t>выпуск и обслуживание карты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Интернет-Банк бесплатно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Возможность получения ЗП на карту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Контроль за расходами Ребенка (бесплатно через Интернет Банк или </a:t>
            </a:r>
            <a:r>
              <a:rPr lang="en-US" sz="1200" dirty="0">
                <a:latin typeface="Calibri" pitchFamily="34" charset="0"/>
              </a:rPr>
              <a:t>SMS-</a:t>
            </a:r>
            <a:r>
              <a:rPr lang="ru-RU" sz="1200" dirty="0">
                <a:latin typeface="Calibri" pitchFamily="34" charset="0"/>
              </a:rPr>
              <a:t>информирование</a:t>
            </a:r>
            <a:r>
              <a:rPr lang="en-US" sz="1200" dirty="0">
                <a:latin typeface="Calibri" pitchFamily="34" charset="0"/>
              </a:rPr>
              <a:t>)</a:t>
            </a:r>
            <a:endParaRPr lang="ru-RU" sz="1200" dirty="0">
              <a:latin typeface="Calibri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Возможность установки лимитов на расходы по карте </a:t>
            </a:r>
            <a:r>
              <a:rPr lang="ru-RU" sz="1200" dirty="0" smtClean="0">
                <a:latin typeface="Calibri" pitchFamily="34" charset="0"/>
              </a:rPr>
              <a:t>Ребенка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342333"/>
            <a:ext cx="256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*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Использование карты для оплаты возможно только при наличии денежных средств на счете Родителя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 только в пределах установленных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Родителем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98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Тариф карты для родителя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78282"/>
            <a:ext cx="767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Родителям будет выпущена банковская карта международного</a:t>
            </a: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стандарта</a:t>
            </a:r>
            <a:endParaRPr lang="ru-RU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419622"/>
            <a:ext cx="2013283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5000"/>
              </a:lnSpc>
            </a:pP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Это </a:t>
            </a: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выгодно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: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Возврат</a:t>
            </a:r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 dirty="0" err="1">
                <a:latin typeface="Calibri" pitchFamily="34" charset="0"/>
              </a:rPr>
              <a:t>Cashback</a:t>
            </a:r>
            <a:r>
              <a:rPr lang="en-US" sz="1200" dirty="0">
                <a:latin typeface="Calibri" pitchFamily="34" charset="0"/>
              </a:rPr>
              <a:t>)</a:t>
            </a:r>
            <a:r>
              <a:rPr lang="ru-RU" sz="1200" dirty="0">
                <a:latin typeface="Calibri" pitchFamily="34" charset="0"/>
              </a:rPr>
              <a:t> - 1% за любые покупки без ограничений по сумме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Возврат</a:t>
            </a:r>
            <a:r>
              <a:rPr lang="en-US" sz="1200" dirty="0" smtClean="0">
                <a:latin typeface="Calibri" pitchFamily="34" charset="0"/>
              </a:rPr>
              <a:t> (</a:t>
            </a:r>
            <a:r>
              <a:rPr lang="en-US" sz="1200" dirty="0" err="1" smtClean="0">
                <a:latin typeface="Calibri" pitchFamily="34" charset="0"/>
              </a:rPr>
              <a:t>Cashback</a:t>
            </a:r>
            <a:r>
              <a:rPr lang="en-US" sz="1200" dirty="0" smtClean="0">
                <a:latin typeface="Calibri" pitchFamily="34" charset="0"/>
              </a:rPr>
              <a:t>)</a:t>
            </a:r>
            <a:r>
              <a:rPr lang="ru-RU" sz="1200" dirty="0" smtClean="0">
                <a:latin typeface="Calibri" pitchFamily="34" charset="0"/>
              </a:rPr>
              <a:t> – до 10% на специальные категории*</a:t>
            </a:r>
            <a:endParaRPr lang="en-US" sz="1200" dirty="0" smtClean="0">
              <a:latin typeface="Calibri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9" y="1571350"/>
            <a:ext cx="1391314" cy="121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9912" y="1426818"/>
            <a:ext cx="2376264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5000"/>
              </a:lnSpc>
            </a:pP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Это </a:t>
            </a: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бесплатно:</a:t>
            </a:r>
          </a:p>
          <a:p>
            <a:r>
              <a:rPr lang="ru-RU" sz="1400" dirty="0" smtClean="0">
                <a:solidFill>
                  <a:srgbClr val="00B0F0"/>
                </a:solidFill>
                <a:latin typeface="Calibri" pitchFamily="34" charset="0"/>
              </a:rPr>
              <a:t>Вы </a:t>
            </a:r>
            <a:r>
              <a:rPr lang="ru-RU" sz="1400" dirty="0">
                <a:solidFill>
                  <a:srgbClr val="00B0F0"/>
                </a:solidFill>
                <a:latin typeface="Calibri" pitchFamily="34" charset="0"/>
              </a:rPr>
              <a:t>получаете полностью бесплатную карту со </a:t>
            </a:r>
            <a:r>
              <a:rPr lang="ru-RU" sz="1400" dirty="0" smtClean="0">
                <a:solidFill>
                  <a:srgbClr val="00B0F0"/>
                </a:solidFill>
                <a:latin typeface="Calibri" pitchFamily="34" charset="0"/>
              </a:rPr>
              <a:t>специальным </a:t>
            </a:r>
            <a:r>
              <a:rPr lang="ru-RU" sz="1400" dirty="0">
                <a:solidFill>
                  <a:srgbClr val="00B0F0"/>
                </a:solidFill>
                <a:latin typeface="Calibri" pitchFamily="34" charset="0"/>
              </a:rPr>
              <a:t>тарифом!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Выпуск карты – </a:t>
            </a:r>
            <a:r>
              <a:rPr lang="ru-RU" sz="1200" dirty="0" smtClean="0">
                <a:latin typeface="Calibri" pitchFamily="34" charset="0"/>
              </a:rPr>
              <a:t>бесплатно</a:t>
            </a:r>
            <a:endParaRPr lang="ru-RU" sz="1200" dirty="0">
              <a:latin typeface="Calibri" pitchFamily="34" charset="0"/>
            </a:endParaRP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Ведение счета – бесплатно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СМС-оповещение – </a:t>
            </a:r>
            <a:r>
              <a:rPr lang="en-US" sz="1200" dirty="0" smtClean="0">
                <a:latin typeface="Calibri" pitchFamily="34" charset="0"/>
              </a:rPr>
              <a:t>59</a:t>
            </a:r>
            <a:r>
              <a:rPr lang="ru-RU" sz="1200" dirty="0" smtClean="0">
                <a:latin typeface="Calibri" pitchFamily="34" charset="0"/>
              </a:rPr>
              <a:t>р./</a:t>
            </a:r>
            <a:r>
              <a:rPr lang="ru-RU" sz="1200" dirty="0" err="1" smtClean="0">
                <a:latin typeface="Calibri" pitchFamily="34" charset="0"/>
              </a:rPr>
              <a:t>мес</a:t>
            </a:r>
            <a:r>
              <a:rPr lang="ru-RU" sz="1200" dirty="0" smtClean="0">
                <a:latin typeface="Calibri" pitchFamily="34" charset="0"/>
              </a:rPr>
              <a:t> </a:t>
            </a:r>
            <a:endParaRPr lang="ru-RU" sz="1200" dirty="0">
              <a:latin typeface="Calibri" pitchFamily="34" charset="0"/>
            </a:endParaRP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 Интернет-банк – бесплатно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1439587"/>
            <a:ext cx="2736304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5000"/>
              </a:lnSpc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Это удобно и безопасно: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надёжная защита карты чипом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удобное пополнение карты без комиссии в банкоматах </a:t>
            </a:r>
            <a:r>
              <a:rPr lang="ru-RU" sz="1200" dirty="0" err="1">
                <a:latin typeface="Calibri" pitchFamily="34" charset="0"/>
              </a:rPr>
              <a:t>УБРиР</a:t>
            </a:r>
            <a:r>
              <a:rPr lang="ru-RU" sz="1200" dirty="0">
                <a:latin typeface="Calibri" pitchFamily="34" charset="0"/>
              </a:rPr>
              <a:t> и </a:t>
            </a:r>
            <a:r>
              <a:rPr lang="ru-RU" sz="1200" dirty="0" err="1">
                <a:latin typeface="Calibri" pitchFamily="34" charset="0"/>
              </a:rPr>
              <a:t>Альфа-банка</a:t>
            </a:r>
            <a:r>
              <a:rPr lang="ru-RU" sz="1200" dirty="0">
                <a:latin typeface="Calibri" pitchFamily="34" charset="0"/>
              </a:rPr>
              <a:t> в любой точке России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самостоятельная </a:t>
            </a:r>
            <a:r>
              <a:rPr lang="ru-RU" sz="1200" dirty="0">
                <a:latin typeface="Calibri" pitchFamily="34" charset="0"/>
              </a:rPr>
              <a:t>установка лимитов по снятию наличных, покупкам в обычных магазинах и в Интернете, в России и за рубежом, с возможностью их изменять неограниченное количество 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5220" y="4484742"/>
            <a:ext cx="3186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тратах в категориях от 5 000 до 9 999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- 5%, макс. 350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р; при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тратах в категориях от 10 000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т.р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- 10%, макс.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1000р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" y="1815715"/>
            <a:ext cx="138293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2704" y="-42634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26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Управление лимитами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2" y="1062578"/>
            <a:ext cx="1694366" cy="1481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423443" y="1043582"/>
            <a:ext cx="3325283" cy="3902691"/>
            <a:chOff x="2423443" y="1043582"/>
            <a:chExt cx="4324350" cy="5075237"/>
          </a:xfrm>
        </p:grpSpPr>
        <p:pic>
          <p:nvPicPr>
            <p:cNvPr id="16" name="Picture 13" descr="P:\DATA\Design\_УБРиР\!Флаеры, Буклеты\Физики\2018 10\2018 10 12 Карта школьника УБРиР\исходники\ИБ1.jpg"/>
            <p:cNvPicPr>
              <a:picLocks noChangeAspect="1" noChangeArrowheads="1"/>
            </p:cNvPicPr>
            <p:nvPr/>
          </p:nvPicPr>
          <p:blipFill>
            <a:blip r:embed="rId7" cstate="print"/>
            <a:srcRect t="11639" b="47466"/>
            <a:stretch>
              <a:fillRect/>
            </a:stretch>
          </p:blipFill>
          <p:spPr bwMode="auto">
            <a:xfrm>
              <a:off x="2423443" y="1043582"/>
              <a:ext cx="4319587" cy="100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P:\DATA\Design\_УБРиР\!Флаеры, Буклеты\Физики\2018 10\2018 10 12 Карта школьника УБРиР\Link\преза\рука.ep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5768" y="1510307"/>
              <a:ext cx="360362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P:\DATA\Design\_УБРиР\!Флаеры, Буклеты\Физики\2018 10\2018 10 12 Карта школьника УБРиР\исходники\ИБ2.jpg"/>
            <p:cNvPicPr>
              <a:picLocks noChangeAspect="1" noChangeArrowheads="1"/>
            </p:cNvPicPr>
            <p:nvPr/>
          </p:nvPicPr>
          <p:blipFill>
            <a:blip r:embed="rId9" cstate="print"/>
            <a:srcRect t="57121" b="6989"/>
            <a:stretch>
              <a:fillRect/>
            </a:stretch>
          </p:blipFill>
          <p:spPr bwMode="auto">
            <a:xfrm>
              <a:off x="2428205" y="2051644"/>
              <a:ext cx="431958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 descr="P:\DATA\Design\_УБРиР\!Флаеры, Буклеты\Физики\2018 10\2018 10 12 Карта школьника УБРиР\исходники\ИБ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23443" y="2950169"/>
              <a:ext cx="269716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5" descr="P:\DATA\Design\_УБРиР\!Флаеры, Буклеты\Физики\2018 10\2018 10 12 Карта школьника УБРиР\Link\преза\рука.ep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8280" y="2558057"/>
              <a:ext cx="360363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P:\DATA\Design\_УБРиР\!Флаеры, Буклеты\Физики\2018 10\2018 10 12 Карта школьника УБРиР\Link\преза\рука.ep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9143" y="5579069"/>
              <a:ext cx="360362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85696" y="1064075"/>
            <a:ext cx="28347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</a:pPr>
            <a:r>
              <a:rPr lang="ru-RU" sz="1400" dirty="0">
                <a:latin typeface="Calibri" pitchFamily="34" charset="0"/>
              </a:rPr>
              <a:t>1. Выберите раздел «КАРТЫ» в интернет-банке</a:t>
            </a:r>
          </a:p>
          <a:p>
            <a:pPr marL="180975" indent="-180975">
              <a:spcBef>
                <a:spcPts val="600"/>
              </a:spcBef>
            </a:pPr>
            <a:r>
              <a:rPr lang="ru-RU" sz="1400" dirty="0">
                <a:latin typeface="Calibri" pitchFamily="34" charset="0"/>
              </a:rPr>
              <a:t>2. Нажмите кнопку «ЛИМИТЫ» (справа от карты ребенка*)</a:t>
            </a:r>
          </a:p>
          <a:p>
            <a:pPr marL="180975" indent="-180975">
              <a:spcBef>
                <a:spcPts val="600"/>
              </a:spcBef>
            </a:pPr>
            <a:r>
              <a:rPr lang="ru-RU" sz="1400" dirty="0">
                <a:latin typeface="Calibri" pitchFamily="34" charset="0"/>
              </a:rPr>
              <a:t>3. В появившемся окне установите лимиты на «0». Общий суточный и месячный лимиты вы можете установить по своему усмотрению. Так же эти операции вы можете сделать в мобильном </a:t>
            </a:r>
            <a:r>
              <a:rPr lang="ru-RU" sz="1400" dirty="0" smtClean="0">
                <a:latin typeface="Calibri" pitchFamily="34" charset="0"/>
              </a:rPr>
              <a:t>приложении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614"/>
            <a:ext cx="167104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607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Заказать карту через сайт школы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4511194" y="1066800"/>
            <a:ext cx="2221046" cy="3055358"/>
            <a:chOff x="4511194" y="1066800"/>
            <a:chExt cx="2221046" cy="30553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11194" y="1066800"/>
              <a:ext cx="2221046" cy="3055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39850"/>
            <a:stretch/>
          </p:blipFill>
          <p:spPr>
            <a:xfrm>
              <a:off x="4632228" y="1190625"/>
              <a:ext cx="2006110" cy="2841078"/>
            </a:xfrm>
            <a:prstGeom prst="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6660232" y="1066800"/>
            <a:ext cx="2221046" cy="3055358"/>
            <a:chOff x="6660232" y="1066800"/>
            <a:chExt cx="2221046" cy="305535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660232" y="1066800"/>
              <a:ext cx="2221046" cy="3055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851" r="38975"/>
            <a:stretch/>
          </p:blipFill>
          <p:spPr bwMode="auto">
            <a:xfrm>
              <a:off x="6773437" y="1190625"/>
              <a:ext cx="1994636" cy="2841078"/>
            </a:xfrm>
            <a:prstGeom prst="rect">
              <a:avLst/>
            </a:prstGeom>
            <a:noFill/>
            <a:ln w="9525" algn="ctr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467544" y="987574"/>
            <a:ext cx="38884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A01F4A"/>
                </a:solidFill>
                <a:latin typeface="Calibri" pitchFamily="34" charset="0"/>
                <a:cs typeface="Calibri" pitchFamily="34" charset="0"/>
              </a:rPr>
              <a:t>Вы можете заказать карту самостоятельно, не выходя из дома. 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1600" dirty="0">
                <a:latin typeface="Calibri" pitchFamily="34" charset="0"/>
                <a:cs typeface="Calibri" pitchFamily="34" charset="0"/>
              </a:rPr>
              <a:t>Для этого банк реализовал возможность заказа карты через сайт школы</a:t>
            </a:r>
            <a:r>
              <a:rPr lang="ru-RU" altLang="ru-RU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alt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3" y="2376607"/>
            <a:ext cx="29641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A01F4A"/>
                </a:solidFill>
                <a:latin typeface="Calibri" pitchFamily="34" charset="0"/>
                <a:cs typeface="Calibri" pitchFamily="34" charset="0"/>
              </a:rPr>
              <a:t>Что для этого необходимо: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Зайти на сайт вашей школы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Кликнуть на кнопку – 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Заполнить анкету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Кликнуть на кнопку –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6361" y="4290650"/>
            <a:ext cx="23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rgbClr val="A01F4A"/>
                </a:solidFill>
                <a:latin typeface="Calibri" pitchFamily="34" charset="0"/>
              </a:rPr>
              <a:t>Ваша карта заказана</a:t>
            </a:r>
            <a:r>
              <a:rPr lang="ru-RU" altLang="ru-RU" b="1" dirty="0" smtClean="0">
                <a:solidFill>
                  <a:srgbClr val="A01F4A"/>
                </a:solidFill>
                <a:latin typeface="Calibri" pitchFamily="34" charset="0"/>
              </a:rPr>
              <a:t>!</a:t>
            </a:r>
            <a:endParaRPr lang="ru-RU" altLang="ru-RU" b="1" dirty="0">
              <a:solidFill>
                <a:srgbClr val="A01F4A"/>
              </a:solidFill>
              <a:latin typeface="Calibri" pitchFamily="34" charset="0"/>
            </a:endParaRPr>
          </a:p>
        </p:txBody>
      </p:sp>
      <p:pic>
        <p:nvPicPr>
          <p:cNvPr id="27" name="Picture 7" descr="\\storage4.smb.ubrr.ru\Trans\u00024010\Desktop\Кнопка для размещения на сайт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075806"/>
            <a:ext cx="1512168" cy="464262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723878"/>
            <a:ext cx="1728192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1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560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Преимущества для родителей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705327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Удобные платежи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экономьте время, оплачивайте услуги без очередей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платите с комиссией ниже, чем в офисе банка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создавайте регулярные платежи и шаблоны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оплачивайте услуги более чем 1 600 </a:t>
            </a:r>
            <a:r>
              <a:rPr lang="ru-RU" sz="1200" dirty="0" smtClean="0">
                <a:latin typeface="Calibri" pitchFamily="34" charset="0"/>
              </a:rPr>
              <a:t>организаций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1" y="1705327"/>
            <a:ext cx="2952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Выгодные карты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контролируйте по данным выписки все операции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привяжите карту другого банка и осуществляйте переводы без комиссии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настройте любые параметры карты под себя для комфортной оплаты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закажите дополнительную или </a:t>
            </a:r>
            <a:r>
              <a:rPr lang="ru-RU" sz="1200" dirty="0" err="1">
                <a:latin typeface="Calibri" pitchFamily="34" charset="0"/>
              </a:rPr>
              <a:t>перевыпуск</a:t>
            </a:r>
            <a:r>
              <a:rPr lang="ru-RU" sz="1200" dirty="0">
                <a:latin typeface="Calibri" pitchFamily="34" charset="0"/>
              </a:rPr>
              <a:t> старой карты — получите в офисе уже </a:t>
            </a:r>
            <a:r>
              <a:rPr lang="ru-RU" sz="1200" dirty="0" smtClean="0">
                <a:latin typeface="Calibri" pitchFamily="34" charset="0"/>
              </a:rPr>
              <a:t>готовую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705327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Мгновенные переводы</a:t>
            </a:r>
          </a:p>
          <a:p>
            <a:pPr>
              <a:defRPr/>
            </a:pPr>
            <a:r>
              <a:rPr lang="ru-RU" sz="1200" dirty="0">
                <a:latin typeface="Calibri" pitchFamily="34" charset="0"/>
              </a:rPr>
              <a:t>Совершайте переводы круглосуточно в любом месте: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между своими счетами и картами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 реквизитам в счет организаций и частных лиц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 карте клиенту другого банка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 номеру телефона клиентам </a:t>
            </a:r>
            <a:r>
              <a:rPr lang="ru-RU" sz="1200" dirty="0" err="1">
                <a:latin typeface="Calibri" pitchFamily="34" charset="0"/>
              </a:rPr>
              <a:t>УБРиР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66" y="987574"/>
            <a:ext cx="763906" cy="6759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62" y="987574"/>
            <a:ext cx="763906" cy="6759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763906" cy="675974"/>
          </a:xfrm>
          <a:prstGeom prst="rect">
            <a:avLst/>
          </a:prstGeom>
        </p:spPr>
      </p:pic>
      <p:pic>
        <p:nvPicPr>
          <p:cNvPr id="17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560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Преимущества для родителей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723911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Вклады онлайн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открывайте вклады на выгодных условиях, без посещения офиса банка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отслеживайте предложения по программам лояльности — вкладам с повышенной ставкой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следите за начислением процентов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регулярно пополняйте счёт вклада для повышения дохода, возможно пополнение с карт других </a:t>
            </a:r>
            <a:r>
              <a:rPr lang="ru-RU" sz="1200" dirty="0" smtClean="0">
                <a:latin typeface="Calibri" pitchFamily="34" charset="0"/>
              </a:rPr>
              <a:t>банков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23911"/>
            <a:ext cx="27675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Доступные кредиты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погашайте кредит вовремя — спланировать поможет график платежей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подключите карту другого банка для оплаты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бесплатно переносите платеж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вносите любые суммы на счёт досрочного </a:t>
            </a:r>
            <a:r>
              <a:rPr lang="ru-RU" sz="1200" dirty="0" smtClean="0">
                <a:latin typeface="Calibri" pitchFamily="34" charset="0"/>
              </a:rPr>
              <a:t>погашения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94" y="987574"/>
            <a:ext cx="763906" cy="675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28" y="987574"/>
            <a:ext cx="763906" cy="675974"/>
          </a:xfrm>
          <a:prstGeom prst="rect">
            <a:avLst/>
          </a:prstGeom>
        </p:spPr>
      </p:pic>
      <p:pic>
        <p:nvPicPr>
          <p:cNvPr id="15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635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Много возможностей, одна карта!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373" y="1275606"/>
            <a:ext cx="51845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Уже сейчас:</a:t>
            </a:r>
          </a:p>
          <a:p>
            <a:pPr indent="180975">
              <a:spcBef>
                <a:spcPts val="600"/>
              </a:spcBef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Пропуск на территорию школы</a:t>
            </a:r>
          </a:p>
          <a:p>
            <a:pPr indent="180975">
              <a:spcBef>
                <a:spcPts val="600"/>
              </a:spcBef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Полноценный платежный инструмент для родителя и ребенка</a:t>
            </a:r>
          </a:p>
          <a:p>
            <a:pPr indent="180975">
              <a:spcBef>
                <a:spcPts val="600"/>
              </a:spcBef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Бонусы и скидки от партнеров Банка </a:t>
            </a:r>
            <a:r>
              <a:rPr lang="ru-RU" sz="1400" dirty="0" err="1">
                <a:latin typeface="Calibri" pitchFamily="34" charset="0"/>
              </a:rPr>
              <a:t>УБРиР</a:t>
            </a:r>
            <a:endParaRPr lang="ru-RU" sz="1400" dirty="0">
              <a:latin typeface="Calibri" pitchFamily="34" charset="0"/>
            </a:endParaRP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372" y="2593529"/>
            <a:ext cx="496106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71563" eaLnBrk="0" fontAlgn="base" hangingPunct="0"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В дальнейшем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180975" lvl="0" indent="-180975" defTabSz="10715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Использование как читательский билет </a:t>
            </a:r>
            <a:br>
              <a:rPr lang="ru-RU" sz="1400" dirty="0">
                <a:latin typeface="Calibri" pitchFamily="34" charset="0"/>
              </a:rPr>
            </a:br>
            <a:r>
              <a:rPr lang="ru-RU" sz="1400" dirty="0">
                <a:latin typeface="Calibri" pitchFamily="34" charset="0"/>
              </a:rPr>
              <a:t>в школьной библиотеке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2882631" cy="25202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27321" r="17463" b="31881"/>
          <a:stretch/>
        </p:blipFill>
        <p:spPr bwMode="auto">
          <a:xfrm>
            <a:off x="467543" y="1794202"/>
            <a:ext cx="269877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624</Words>
  <Application>Microsoft Office PowerPoint</Application>
  <PresentationFormat>Экран (16:9)</PresentationFormat>
  <Paragraphs>89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29</cp:revision>
  <dcterms:created xsi:type="dcterms:W3CDTF">2019-04-04T05:40:13Z</dcterms:created>
  <dcterms:modified xsi:type="dcterms:W3CDTF">2019-09-16T03:44:20Z</dcterms:modified>
</cp:coreProperties>
</file>