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72" r:id="rId7"/>
    <p:sldId id="271" r:id="rId8"/>
    <p:sldId id="262" r:id="rId9"/>
    <p:sldId id="263" r:id="rId10"/>
    <p:sldId id="258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F4F4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3" d="100"/>
          <a:sy n="93" d="100"/>
        </p:scale>
        <p:origin x="524" y="7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47032-34A1-433C-BE2E-0BF60142C587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6A87-3552-4B10-8D2A-1FEBEA6B3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41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47032-34A1-433C-BE2E-0BF60142C587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6A87-3552-4B10-8D2A-1FEBEA6B3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291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47032-34A1-433C-BE2E-0BF60142C587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6A87-3552-4B10-8D2A-1FEBEA6B3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123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47032-34A1-433C-BE2E-0BF60142C587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6A87-3552-4B10-8D2A-1FEBEA6B3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92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47032-34A1-433C-BE2E-0BF60142C587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6A87-3552-4B10-8D2A-1FEBEA6B3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285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47032-34A1-433C-BE2E-0BF60142C587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6A87-3552-4B10-8D2A-1FEBEA6B3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296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47032-34A1-433C-BE2E-0BF60142C587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6A87-3552-4B10-8D2A-1FEBEA6B3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018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47032-34A1-433C-BE2E-0BF60142C587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6A87-3552-4B10-8D2A-1FEBEA6B3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201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47032-34A1-433C-BE2E-0BF60142C587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6A87-3552-4B10-8D2A-1FEBEA6B3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996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47032-34A1-433C-BE2E-0BF60142C587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6A87-3552-4B10-8D2A-1FEBEA6B3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6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47032-34A1-433C-BE2E-0BF60142C587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76A87-3552-4B10-8D2A-1FEBEA6B3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667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47032-34A1-433C-BE2E-0BF60142C587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76A87-3552-4B10-8D2A-1FEBEA6B3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411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0717" y="291624"/>
            <a:ext cx="502919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cap="small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«Образование – это фундамент, основа, на которой строится </a:t>
            </a:r>
          </a:p>
          <a:p>
            <a:pPr algn="r"/>
            <a:r>
              <a:rPr lang="ru-RU" sz="2400" cap="small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наше общее будущее».</a:t>
            </a:r>
            <a:endParaRPr lang="ru-RU" sz="2000" cap="small" dirty="0"/>
          </a:p>
          <a:p>
            <a:pPr algn="r"/>
            <a:r>
              <a:rPr lang="ru-RU" sz="2000" i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А. </a:t>
            </a:r>
            <a:r>
              <a:rPr lang="ru-RU" sz="2000" i="1" dirty="0" err="1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Текслер</a:t>
            </a:r>
            <a:endParaRPr lang="ru-RU" sz="20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29"/>
          <a:stretch/>
        </p:blipFill>
        <p:spPr>
          <a:xfrm>
            <a:off x="1313717" y="1799729"/>
            <a:ext cx="3523197" cy="4690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7192883" y="766543"/>
            <a:ext cx="3530903" cy="41088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66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  <a:ea typeface="Yu Gothic UI Semibold" panose="020B0700000000000000" pitchFamily="34" charset="-128"/>
              </a:rPr>
              <a:t>А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ННОТАЦИИ 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  <a:p>
            <a:pPr algn="ctr">
              <a:lnSpc>
                <a:spcPct val="150000"/>
              </a:lnSpc>
            </a:pPr>
            <a:r>
              <a:rPr lang="ru-RU" sz="32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ПРОГРАММ </a:t>
            </a:r>
          </a:p>
          <a:p>
            <a:pPr algn="ctr">
              <a:lnSpc>
                <a:spcPct val="150000"/>
              </a:lnSpc>
            </a:pPr>
            <a:r>
              <a:rPr lang="ru-RU" sz="32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БАКАЛАВРИАТА 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  <a:p>
            <a:pPr algn="ctr">
              <a:lnSpc>
                <a:spcPct val="150000"/>
              </a:lnSpc>
            </a:pPr>
            <a:r>
              <a:rPr lang="ru-RU" sz="32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ППИ </a:t>
            </a:r>
            <a:r>
              <a:rPr lang="ru-RU" sz="320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ЮУрГГПУ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8084056" y="5986914"/>
            <a:ext cx="1748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Челябинск 2022</a:t>
            </a:r>
          </a:p>
        </p:txBody>
      </p:sp>
      <p:pic>
        <p:nvPicPr>
          <p:cNvPr id="16" name="Рисунок 15" descr="E:\Старые документы\новые документы\образцы\элементы к буклету\герб ЮУрГГПУ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3175" y="195043"/>
            <a:ext cx="704268" cy="8348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8454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28059" y="90477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429675" y="5596235"/>
            <a:ext cx="53901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cap="all" dirty="0">
                <a:gradFill>
                  <a:gsLst>
                    <a:gs pos="91000">
                      <a:schemeClr val="accent2">
                        <a:lumMod val="75000"/>
                      </a:schemeClr>
                    </a:gs>
                    <a:gs pos="46000">
                      <a:schemeClr val="accent6">
                        <a:lumMod val="95000"/>
                        <a:lumOff val="5000"/>
                      </a:schemeClr>
                    </a:gs>
                    <a:gs pos="72000">
                      <a:schemeClr val="accent6">
                        <a:lumMod val="60000"/>
                      </a:schemeClr>
                    </a:gs>
                  </a:gsLst>
                  <a:lin ang="2700000" scaled="1"/>
                </a:gradFill>
                <a:latin typeface="Arial Narrow" panose="020B0606020202030204" pitchFamily="34" charset="0"/>
              </a:rPr>
              <a:t>Адрес приемной комиссии:</a:t>
            </a:r>
          </a:p>
          <a:p>
            <a:r>
              <a:rPr lang="ru-RU" dirty="0">
                <a:latin typeface="Arial Narrow" panose="020B0606020202030204" pitchFamily="34" charset="0"/>
              </a:rPr>
              <a:t>454080, г. Челябинск, пр. Ленина, д. 69, ауд. 118</a:t>
            </a:r>
          </a:p>
          <a:p>
            <a:r>
              <a:rPr lang="ru-RU" dirty="0">
                <a:latin typeface="Arial Narrow" panose="020B0606020202030204" pitchFamily="34" charset="0"/>
              </a:rPr>
              <a:t>Тел. 8(351) 216-63-54, 210-54-88, 210-54-68</a:t>
            </a:r>
          </a:p>
        </p:txBody>
      </p:sp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7368010"/>
              </p:ext>
            </p:extLst>
          </p:nvPr>
        </p:nvGraphicFramePr>
        <p:xfrm>
          <a:off x="479676" y="5125248"/>
          <a:ext cx="1044324" cy="12715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Точечный рисунок" r:id="rId4" imgW="1047619" imgH="1276190" progId="Paint.Picture">
                  <p:embed/>
                </p:oleObj>
              </mc:Choice>
              <mc:Fallback>
                <p:oleObj name="Точечный рисунок" r:id="rId4" imgW="1047619" imgH="1276190" progId="Paint.Picture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676" y="5125248"/>
                        <a:ext cx="1044324" cy="12715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" name="Picture 2" descr="https://sun9-12.userapi.com/c841630/v841630605/6811/_f2UZX22XbI.jp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87730" y="338435"/>
            <a:ext cx="9339533" cy="523100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TextBox 20"/>
          <p:cNvSpPr txBox="1"/>
          <p:nvPr/>
        </p:nvSpPr>
        <p:spPr>
          <a:xfrm>
            <a:off x="1848051" y="5632623"/>
            <a:ext cx="4209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gradFill flip="none" rotWithShape="1">
                  <a:gsLst>
                    <a:gs pos="98000">
                      <a:schemeClr val="accent2">
                        <a:lumMod val="75000"/>
                      </a:schemeClr>
                    </a:gs>
                    <a:gs pos="46000">
                      <a:schemeClr val="accent6">
                        <a:lumMod val="95000"/>
                        <a:lumOff val="5000"/>
                      </a:schemeClr>
                    </a:gs>
                    <a:gs pos="100000">
                      <a:schemeClr val="accent6">
                        <a:lumMod val="60000"/>
                      </a:schemeClr>
                    </a:gs>
                  </a:gsLst>
                  <a:lin ang="2700000" scaled="1"/>
                  <a:tileRect/>
                </a:gradFill>
                <a:latin typeface="Segoe Script" panose="030B0504020000000003" pitchFamily="66" charset="0"/>
              </a:rPr>
              <a:t>Наш выпускник </a:t>
            </a:r>
          </a:p>
          <a:p>
            <a:pPr algn="ctr"/>
            <a:r>
              <a:rPr lang="ru-RU" sz="2400" b="1" dirty="0">
                <a:gradFill flip="none" rotWithShape="1">
                  <a:gsLst>
                    <a:gs pos="98000">
                      <a:schemeClr val="accent2">
                        <a:lumMod val="75000"/>
                      </a:schemeClr>
                    </a:gs>
                    <a:gs pos="46000">
                      <a:schemeClr val="accent6">
                        <a:lumMod val="95000"/>
                        <a:lumOff val="5000"/>
                      </a:schemeClr>
                    </a:gs>
                    <a:gs pos="100000">
                      <a:schemeClr val="accent6">
                        <a:lumMod val="60000"/>
                      </a:schemeClr>
                    </a:gs>
                  </a:gsLst>
                  <a:lin ang="2700000" scaled="1"/>
                  <a:tileRect/>
                </a:gradFill>
                <a:latin typeface="Segoe Script" panose="030B0504020000000003" pitchFamily="66" charset="0"/>
              </a:rPr>
              <a:t>востребован всегда!</a:t>
            </a:r>
          </a:p>
        </p:txBody>
      </p:sp>
    </p:spTree>
    <p:extLst>
      <p:ext uri="{BB962C8B-B14F-4D97-AF65-F5344CB8AC3E}">
        <p14:creationId xmlns:p14="http://schemas.microsoft.com/office/powerpoint/2010/main" val="10742616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7635" y="644267"/>
            <a:ext cx="57783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Narrow" panose="020B0606020202030204" pitchFamily="34" charset="0"/>
              </a:rPr>
              <a:t>Направление: 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Century" panose="02040604050505020304" pitchFamily="18" charset="0"/>
              </a:rPr>
              <a:t>44.03.04 – Профессиональное </a:t>
            </a:r>
            <a:br>
              <a:rPr lang="ru-RU" sz="2000" b="1" dirty="0">
                <a:solidFill>
                  <a:schemeClr val="accent2">
                    <a:lumMod val="75000"/>
                  </a:schemeClr>
                </a:soli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Century" panose="02040604050505020304" pitchFamily="18" charset="0"/>
              </a:rPr>
            </a:b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Century" panose="02040604050505020304" pitchFamily="18" charset="0"/>
              </a:rPr>
              <a:t>обучение (по отраслям)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  <a:p>
            <a:endParaRPr lang="ru-RU" dirty="0">
              <a:latin typeface="Arial Narrow" panose="020B0606020202030204" pitchFamily="34" charset="0"/>
            </a:endParaRPr>
          </a:p>
          <a:p>
            <a:r>
              <a:rPr lang="ru-RU" dirty="0">
                <a:latin typeface="Arial Narrow" panose="020B0606020202030204" pitchFamily="34" charset="0"/>
              </a:rPr>
              <a:t>Профиль: </a:t>
            </a:r>
          </a:p>
          <a:p>
            <a:pPr algn="ctr"/>
            <a:r>
              <a:rPr lang="ru-RU" sz="2800" b="1" cap="all" dirty="0">
                <a:gradFill flip="none" rotWithShape="1">
                  <a:gsLst>
                    <a:gs pos="62000">
                      <a:schemeClr val="accent2">
                        <a:lumMod val="75000"/>
                      </a:schemeClr>
                    </a:gs>
                    <a:gs pos="23000">
                      <a:schemeClr val="accent6">
                        <a:lumMod val="89000"/>
                      </a:schemeClr>
                    </a:gs>
                    <a:gs pos="69000">
                      <a:schemeClr val="accent6">
                        <a:lumMod val="75000"/>
                      </a:schemeClr>
                    </a:gs>
                    <a:gs pos="97000">
                      <a:schemeClr val="accent6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Декоративно-прикладное </a:t>
            </a:r>
            <a:endParaRPr lang="ru-RU" sz="2800" b="1" cap="all" dirty="0">
              <a:gradFill flip="none" rotWithShape="1">
                <a:gsLst>
                  <a:gs pos="62000">
                    <a:schemeClr val="accent2">
                      <a:lumMod val="75000"/>
                    </a:schemeClr>
                  </a:gs>
                  <a:gs pos="23000">
                    <a:schemeClr val="accent6">
                      <a:lumMod val="89000"/>
                    </a:schemeClr>
                  </a:gs>
                  <a:gs pos="69000">
                    <a:schemeClr val="accent6">
                      <a:lumMod val="75000"/>
                    </a:schemeClr>
                  </a:gs>
                  <a:gs pos="97000">
                    <a:schemeClr val="accent6">
                      <a:lumMod val="7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/>
            <a:r>
              <a:rPr lang="ru-RU" sz="2800" b="1" cap="all" dirty="0">
                <a:gradFill flip="none" rotWithShape="1">
                  <a:gsLst>
                    <a:gs pos="62000">
                      <a:schemeClr val="accent2">
                        <a:lumMod val="75000"/>
                      </a:schemeClr>
                    </a:gs>
                    <a:gs pos="23000">
                      <a:schemeClr val="accent6">
                        <a:lumMod val="89000"/>
                      </a:schemeClr>
                    </a:gs>
                    <a:gs pos="69000">
                      <a:schemeClr val="accent6">
                        <a:lumMod val="75000"/>
                      </a:schemeClr>
                    </a:gs>
                    <a:gs pos="97000">
                      <a:schemeClr val="accent6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искусство и дизайн</a:t>
            </a:r>
            <a:endParaRPr lang="ru-RU" sz="2800" b="1" cap="all" dirty="0">
              <a:gradFill flip="none" rotWithShape="1">
                <a:gsLst>
                  <a:gs pos="62000">
                    <a:schemeClr val="accent2">
                      <a:lumMod val="75000"/>
                    </a:schemeClr>
                  </a:gs>
                  <a:gs pos="23000">
                    <a:schemeClr val="accent6">
                      <a:lumMod val="89000"/>
                    </a:schemeClr>
                  </a:gs>
                  <a:gs pos="69000">
                    <a:schemeClr val="accent6">
                      <a:lumMod val="75000"/>
                    </a:schemeClr>
                  </a:gs>
                  <a:gs pos="97000">
                    <a:schemeClr val="accent6">
                      <a:lumMod val="7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endParaRPr lang="ru-RU" dirty="0"/>
          </a:p>
        </p:txBody>
      </p:sp>
      <p:pic>
        <p:nvPicPr>
          <p:cNvPr id="6" name="Рисунок 5" descr="https://chernozem.info/wp-content/uploads/2017/03/1-1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658" y="3027977"/>
            <a:ext cx="2814320" cy="1876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413886" y="4996477"/>
            <a:ext cx="544789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cap="small" dirty="0">
                <a:solidFill>
                  <a:schemeClr val="accent6">
                    <a:lumMod val="50000"/>
                  </a:schemeClr>
                </a:solidFill>
                <a:latin typeface="Sitka Small" panose="02000505000000020004" pitchFamily="2" charset="0"/>
              </a:rPr>
              <a:t>Квалификация: бакалавр</a:t>
            </a:r>
          </a:p>
          <a:p>
            <a:pPr algn="ctr">
              <a:lnSpc>
                <a:spcPct val="150000"/>
              </a:lnSpc>
            </a:pPr>
            <a:r>
              <a:rPr lang="ru-RU" b="1" cap="small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reflection blurRad="6350" stA="55000" endA="300" endPos="45500" dir="5400000" sy="-100000" algn="bl" rotWithShape="0"/>
                </a:effectLst>
                <a:latin typeface="Sitka Small" panose="02000505000000020004" pitchFamily="2" charset="0"/>
              </a:rPr>
              <a:t>Очная, заочная формы обучения</a:t>
            </a:r>
          </a:p>
          <a:p>
            <a:pPr algn="ctr">
              <a:lnSpc>
                <a:spcPct val="150000"/>
              </a:lnSpc>
            </a:pPr>
            <a:r>
              <a:rPr lang="ru-RU" b="1" cap="small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reflection blurRad="6350" stA="55000" endA="300" endPos="45500" dir="5400000" sy="-100000" algn="bl" rotWithShape="0"/>
                </a:effectLst>
                <a:latin typeface="Sitka Small" panose="02000505000000020004" pitchFamily="2" charset="0"/>
              </a:rPr>
              <a:t>Бюджетная и коммерческая основы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71659" y="2801267"/>
            <a:ext cx="55569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gradFill flip="none" rotWithShape="1">
                  <a:gsLst>
                    <a:gs pos="0">
                      <a:schemeClr val="accent6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6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6">
                        <a:lumMod val="50000"/>
                        <a:shade val="100000"/>
                        <a:satMod val="115000"/>
                      </a:schemeClr>
                    </a:gs>
                  </a:gsLst>
                  <a:lin ang="13500000" scaled="1"/>
                  <a:tileRect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Основные изучаемые дисциплины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- Проектирование 		  - Формообразование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- Рисунок			  - Живопись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- </a:t>
            </a:r>
            <a:r>
              <a:rPr lang="ru-RU" dirty="0" err="1">
                <a:latin typeface="Arial Narrow" panose="020B0606020202030204" pitchFamily="34" charset="0"/>
              </a:rPr>
              <a:t>Цветоведение</a:t>
            </a:r>
            <a:r>
              <a:rPr lang="ru-RU" dirty="0">
                <a:latin typeface="Arial Narrow" panose="020B0606020202030204" pitchFamily="34" charset="0"/>
              </a:rPr>
              <a:t> и </a:t>
            </a:r>
            <a:r>
              <a:rPr lang="ru-RU" dirty="0" err="1">
                <a:latin typeface="Arial Narrow" panose="020B0606020202030204" pitchFamily="34" charset="0"/>
              </a:rPr>
              <a:t>колористика</a:t>
            </a:r>
            <a:r>
              <a:rPr lang="ru-RU" dirty="0">
                <a:latin typeface="Arial Narrow" panose="020B0606020202030204" pitchFamily="34" charset="0"/>
              </a:rPr>
              <a:t>	  - Пленэр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- История и теория дизайна	  - История искусства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- Материаловедение		  - Основы композиции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- Конструирование одежды	  - Моделирование одежды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- Технология швейных изделий  - Рисунок фигуры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- Компьютерная графика	  - Пластическая анатомия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- Графика фигуры…		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09888" y="215944"/>
            <a:ext cx="54607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gradFill flip="none" rotWithShape="1">
                  <a:gsLst>
                    <a:gs pos="0">
                      <a:schemeClr val="accent6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6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6">
                        <a:lumMod val="50000"/>
                        <a:shade val="100000"/>
                        <a:satMod val="115000"/>
                      </a:schemeClr>
                    </a:gs>
                  </a:gsLst>
                  <a:lin ang="13500000" scaled="1"/>
                  <a:tileRect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Сфера профессиональной деятельности:</a:t>
            </a:r>
          </a:p>
          <a:p>
            <a:pPr marL="285750" lvl="0" indent="-285750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образовательные учреждения среднего профессионального и дополнительного профессионального образования, </a:t>
            </a:r>
          </a:p>
          <a:p>
            <a:pPr marL="285750" lvl="0" indent="-285750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учебно-курсовые сети предприятий и организаций, </a:t>
            </a:r>
          </a:p>
          <a:p>
            <a:pPr marL="285750" lvl="0" indent="-285750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центры по подготовке, переподготовке и повышению квалификации рабочих, служащих и специалистов среднего звена, </a:t>
            </a:r>
          </a:p>
          <a:p>
            <a:pPr marL="285750" indent="-285750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службы занятости населения.</a:t>
            </a:r>
          </a:p>
        </p:txBody>
      </p:sp>
      <p:sp>
        <p:nvSpPr>
          <p:cNvPr id="17" name="Волна 16"/>
          <p:cNvSpPr/>
          <p:nvPr/>
        </p:nvSpPr>
        <p:spPr>
          <a:xfrm>
            <a:off x="6096001" y="5640293"/>
            <a:ext cx="5743073" cy="794802"/>
          </a:xfrm>
          <a:prstGeom prst="wave">
            <a:avLst/>
          </a:prstGeom>
          <a:gradFill flip="none" rotWithShape="1">
            <a:gsLst>
              <a:gs pos="98000">
                <a:schemeClr val="accent2">
                  <a:lumMod val="75000"/>
                </a:schemeClr>
              </a:gs>
              <a:gs pos="46000">
                <a:schemeClr val="accent6">
                  <a:lumMod val="95000"/>
                  <a:lumOff val="5000"/>
                </a:schemeClr>
              </a:gs>
              <a:gs pos="100000">
                <a:schemeClr val="accent6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prstTxWarp prst="textWave1">
              <a:avLst/>
            </a:prstTxWarp>
            <a:normAutofit/>
          </a:bodyPr>
          <a:lstStyle/>
          <a:p>
            <a:pPr algn="ctr"/>
            <a:r>
              <a:rPr lang="ru-RU" sz="2000" cap="small" dirty="0"/>
              <a:t>  Образование средствами искусства!     </a:t>
            </a:r>
          </a:p>
        </p:txBody>
      </p:sp>
    </p:spTree>
    <p:extLst>
      <p:ext uri="{BB962C8B-B14F-4D97-AF65-F5344CB8AC3E}">
        <p14:creationId xmlns:p14="http://schemas.microsoft.com/office/powerpoint/2010/main" val="17044101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7635" y="644267"/>
            <a:ext cx="57783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Narrow" panose="020B0606020202030204" pitchFamily="34" charset="0"/>
              </a:rPr>
              <a:t>Направление: 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Century" panose="02040604050505020304" pitchFamily="18" charset="0"/>
              </a:rPr>
              <a:t>44.03.04 – Профессиональное </a:t>
            </a:r>
            <a:br>
              <a:rPr lang="ru-RU" sz="2000" b="1" dirty="0">
                <a:solidFill>
                  <a:schemeClr val="accent2">
                    <a:lumMod val="75000"/>
                  </a:schemeClr>
                </a:soli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Century" panose="02040604050505020304" pitchFamily="18" charset="0"/>
              </a:rPr>
            </a:b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Century" panose="02040604050505020304" pitchFamily="18" charset="0"/>
              </a:rPr>
              <a:t>обучение (по отраслям)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  <a:p>
            <a:endParaRPr lang="ru-RU" dirty="0">
              <a:latin typeface="Arial Narrow" panose="020B0606020202030204" pitchFamily="34" charset="0"/>
            </a:endParaRPr>
          </a:p>
          <a:p>
            <a:r>
              <a:rPr lang="ru-RU" dirty="0">
                <a:latin typeface="Arial Narrow" panose="020B0606020202030204" pitchFamily="34" charset="0"/>
              </a:rPr>
              <a:t>Профиль: </a:t>
            </a:r>
          </a:p>
          <a:p>
            <a:pPr algn="ctr"/>
            <a:r>
              <a:rPr lang="ru-RU" sz="2800" b="1" cap="all" dirty="0">
                <a:gradFill flip="none" rotWithShape="1">
                  <a:gsLst>
                    <a:gs pos="62000">
                      <a:schemeClr val="accent2">
                        <a:lumMod val="75000"/>
                      </a:schemeClr>
                    </a:gs>
                    <a:gs pos="23000">
                      <a:schemeClr val="accent6">
                        <a:lumMod val="89000"/>
                      </a:schemeClr>
                    </a:gs>
                    <a:gs pos="69000">
                      <a:schemeClr val="accent6">
                        <a:lumMod val="75000"/>
                      </a:schemeClr>
                    </a:gs>
                    <a:gs pos="97000">
                      <a:schemeClr val="accent6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Информатика </a:t>
            </a:r>
            <a:br>
              <a:rPr lang="ru-RU" sz="2800" b="1" cap="all" dirty="0">
                <a:gradFill flip="none" rotWithShape="1">
                  <a:gsLst>
                    <a:gs pos="62000">
                      <a:schemeClr val="accent2">
                        <a:lumMod val="75000"/>
                      </a:schemeClr>
                    </a:gs>
                    <a:gs pos="23000">
                      <a:schemeClr val="accent6">
                        <a:lumMod val="89000"/>
                      </a:schemeClr>
                    </a:gs>
                    <a:gs pos="69000">
                      <a:schemeClr val="accent6">
                        <a:lumMod val="75000"/>
                      </a:schemeClr>
                    </a:gs>
                    <a:gs pos="97000">
                      <a:schemeClr val="accent6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</a:br>
            <a:r>
              <a:rPr lang="ru-RU" sz="2800" b="1" cap="all" dirty="0">
                <a:gradFill flip="none" rotWithShape="1">
                  <a:gsLst>
                    <a:gs pos="62000">
                      <a:schemeClr val="accent2">
                        <a:lumMod val="75000"/>
                      </a:schemeClr>
                    </a:gs>
                    <a:gs pos="23000">
                      <a:schemeClr val="accent6">
                        <a:lumMod val="89000"/>
                      </a:schemeClr>
                    </a:gs>
                    <a:gs pos="69000">
                      <a:schemeClr val="accent6">
                        <a:lumMod val="75000"/>
                      </a:schemeClr>
                    </a:gs>
                    <a:gs pos="97000">
                      <a:schemeClr val="accent6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и вычислительная техника</a:t>
            </a:r>
            <a:endParaRPr lang="ru-RU" sz="2800" b="1" cap="all" dirty="0">
              <a:gradFill flip="none" rotWithShape="1">
                <a:gsLst>
                  <a:gs pos="62000">
                    <a:schemeClr val="accent2">
                      <a:lumMod val="75000"/>
                    </a:schemeClr>
                  </a:gs>
                  <a:gs pos="23000">
                    <a:schemeClr val="accent6">
                      <a:lumMod val="89000"/>
                    </a:schemeClr>
                  </a:gs>
                  <a:gs pos="69000">
                    <a:schemeClr val="accent6">
                      <a:lumMod val="75000"/>
                    </a:schemeClr>
                  </a:gs>
                  <a:gs pos="97000">
                    <a:schemeClr val="accent6">
                      <a:lumMod val="7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13886" y="4996477"/>
            <a:ext cx="544789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cap="small" dirty="0">
                <a:solidFill>
                  <a:schemeClr val="accent6">
                    <a:lumMod val="50000"/>
                  </a:schemeClr>
                </a:solidFill>
                <a:latin typeface="Sitka Small" panose="02000505000000020004" pitchFamily="2" charset="0"/>
              </a:rPr>
              <a:t>Квалификация: бакалавр</a:t>
            </a:r>
          </a:p>
          <a:p>
            <a:pPr algn="ctr">
              <a:lnSpc>
                <a:spcPct val="150000"/>
              </a:lnSpc>
            </a:pPr>
            <a:r>
              <a:rPr lang="ru-RU" b="1" cap="small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reflection blurRad="6350" stA="55000" endA="300" endPos="45500" dir="5400000" sy="-100000" algn="bl" rotWithShape="0"/>
                </a:effectLst>
                <a:latin typeface="Sitka Small" panose="02000505000000020004" pitchFamily="2" charset="0"/>
              </a:rPr>
              <a:t>Очная, заочная формы обучения</a:t>
            </a:r>
          </a:p>
          <a:p>
            <a:pPr algn="ctr">
              <a:lnSpc>
                <a:spcPct val="150000"/>
              </a:lnSpc>
            </a:pPr>
            <a:r>
              <a:rPr lang="ru-RU" b="1" cap="small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reflection blurRad="6350" stA="55000" endA="300" endPos="45500" dir="5400000" sy="-100000" algn="bl" rotWithShape="0"/>
                </a:effectLst>
                <a:latin typeface="Sitka Small" panose="02000505000000020004" pitchFamily="2" charset="0"/>
              </a:rPr>
              <a:t>Бюджетная и коммерческая основы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13635" y="2604365"/>
            <a:ext cx="5489275" cy="3111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gradFill flip="none" rotWithShape="1">
                  <a:gsLst>
                    <a:gs pos="0">
                      <a:schemeClr val="accent6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6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6">
                        <a:lumMod val="50000"/>
                        <a:shade val="100000"/>
                        <a:satMod val="115000"/>
                      </a:schemeClr>
                    </a:gs>
                  </a:gsLst>
                  <a:lin ang="13500000" scaled="1"/>
                  <a:tileRect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Основные изучаемые дисциплины</a:t>
            </a:r>
          </a:p>
          <a:p>
            <a:pPr lvl="0"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Теория алгоритмов</a:t>
            </a:r>
          </a:p>
          <a:p>
            <a:pPr lvl="0"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Аппаратные средства вычислительной техники</a:t>
            </a:r>
          </a:p>
          <a:p>
            <a:pPr lvl="0"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Технические средства информатизации</a:t>
            </a:r>
          </a:p>
          <a:p>
            <a:pPr lvl="0"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Операционные системы и среды</a:t>
            </a:r>
          </a:p>
          <a:p>
            <a:pPr lvl="0"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Компьютерные коммуникации и сети</a:t>
            </a:r>
          </a:p>
          <a:p>
            <a:pPr lvl="0"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Системы управления базами данных</a:t>
            </a:r>
          </a:p>
          <a:p>
            <a:pPr lvl="0"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Мультимедийные технологии</a:t>
            </a:r>
          </a:p>
          <a:p>
            <a:pPr lvl="0"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Языки и системы программирования</a:t>
            </a:r>
          </a:p>
          <a:p>
            <a:pPr lvl="0"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Технология разработки программных продуктов</a:t>
            </a:r>
          </a:p>
          <a:p>
            <a:pPr lvl="0"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Основы информационной безопасности</a:t>
            </a:r>
          </a:p>
          <a:p>
            <a:pPr lvl="0"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Профессиональные компетенции </a:t>
            </a:r>
            <a:r>
              <a:rPr lang="en-US" dirty="0" err="1">
                <a:latin typeface="Arial Narrow" panose="020B0606020202030204" pitchFamily="34" charset="0"/>
              </a:rPr>
              <a:t>WorldSkills</a:t>
            </a:r>
            <a:r>
              <a:rPr lang="ru-RU" dirty="0">
                <a:latin typeface="Arial Narrow" panose="020B0606020202030204" pitchFamily="34" charset="0"/>
              </a:rPr>
              <a:t>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71659" y="215944"/>
            <a:ext cx="5598957" cy="2363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gradFill flip="none" rotWithShape="1">
                  <a:gsLst>
                    <a:gs pos="0">
                      <a:schemeClr val="accent6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6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6">
                        <a:lumMod val="50000"/>
                        <a:shade val="100000"/>
                        <a:satMod val="115000"/>
                      </a:schemeClr>
                    </a:gs>
                  </a:gsLst>
                  <a:lin ang="13500000" scaled="1"/>
                  <a:tileRect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Сфера профессиональной деятельности:</a:t>
            </a:r>
          </a:p>
          <a:p>
            <a:pPr marL="285750" lvl="0" indent="-285750">
              <a:lnSpc>
                <a:spcPct val="90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образовательные учреждения среднего профессионального и дополнительного профессионального образования, </a:t>
            </a:r>
          </a:p>
          <a:p>
            <a:pPr marL="285750" lvl="0" indent="-285750">
              <a:lnSpc>
                <a:spcPct val="90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учебно-курсовые сети предприятий и организаций, </a:t>
            </a:r>
          </a:p>
          <a:p>
            <a:pPr marL="285750" lvl="0" indent="-285750">
              <a:lnSpc>
                <a:spcPct val="90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центры по подготовке, переподготовке и повышению квалификации рабочих, служащих и специалистов среднего звена, </a:t>
            </a:r>
          </a:p>
          <a:p>
            <a:pPr marL="285750" indent="-285750">
              <a:lnSpc>
                <a:spcPct val="90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службы занятости населения</a:t>
            </a:r>
          </a:p>
        </p:txBody>
      </p:sp>
      <p:sp>
        <p:nvSpPr>
          <p:cNvPr id="17" name="Волна 16"/>
          <p:cNvSpPr/>
          <p:nvPr/>
        </p:nvSpPr>
        <p:spPr>
          <a:xfrm>
            <a:off x="6096001" y="5640293"/>
            <a:ext cx="5743073" cy="794802"/>
          </a:xfrm>
          <a:prstGeom prst="wave">
            <a:avLst/>
          </a:prstGeom>
          <a:gradFill flip="none" rotWithShape="1">
            <a:gsLst>
              <a:gs pos="98000">
                <a:schemeClr val="accent2">
                  <a:lumMod val="75000"/>
                </a:schemeClr>
              </a:gs>
              <a:gs pos="46000">
                <a:schemeClr val="accent6">
                  <a:lumMod val="95000"/>
                  <a:lumOff val="5000"/>
                </a:schemeClr>
              </a:gs>
              <a:gs pos="100000">
                <a:schemeClr val="accent6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prstTxWarp prst="textWave1">
              <a:avLst/>
            </a:prstTxWarp>
            <a:normAutofit/>
          </a:bodyPr>
          <a:lstStyle/>
          <a:p>
            <a:pPr algn="ctr"/>
            <a:r>
              <a:rPr lang="ru-RU" sz="2000" cap="small" dirty="0"/>
              <a:t>   пространство возможностей! </a:t>
            </a:r>
            <a:r>
              <a:rPr lang="ru-RU" sz="100" cap="small" dirty="0"/>
              <a:t>0000000000000</a:t>
            </a:r>
            <a:r>
              <a:rPr lang="ru-RU" sz="2000" cap="small" dirty="0"/>
              <a:t>       </a:t>
            </a:r>
          </a:p>
        </p:txBody>
      </p:sp>
      <p:pic>
        <p:nvPicPr>
          <p:cNvPr id="12" name="Рисунок 11" descr="https://i2.haber7.net/haber/haber7/thumbs_big/2019/48/savunmadaki_tecrube_sivil_alana_aktarilacak_1574921022_269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976" y="3113427"/>
            <a:ext cx="3129979" cy="18705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589448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7635" y="644267"/>
            <a:ext cx="57783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Narrow" panose="020B0606020202030204" pitchFamily="34" charset="0"/>
              </a:rPr>
              <a:t>Направление: 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Century" panose="02040604050505020304" pitchFamily="18" charset="0"/>
              </a:rPr>
              <a:t>44.03.04 – Профессиональное </a:t>
            </a:r>
            <a:br>
              <a:rPr lang="ru-RU" sz="2000" b="1" dirty="0">
                <a:solidFill>
                  <a:schemeClr val="accent2">
                    <a:lumMod val="75000"/>
                  </a:schemeClr>
                </a:soli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Century" panose="02040604050505020304" pitchFamily="18" charset="0"/>
              </a:rPr>
            </a:b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Century" panose="02040604050505020304" pitchFamily="18" charset="0"/>
              </a:rPr>
              <a:t>обучение (по отраслям)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  <a:p>
            <a:endParaRPr lang="ru-RU" dirty="0">
              <a:latin typeface="Arial Narrow" panose="020B0606020202030204" pitchFamily="34" charset="0"/>
            </a:endParaRPr>
          </a:p>
          <a:p>
            <a:r>
              <a:rPr lang="ru-RU" dirty="0">
                <a:latin typeface="Arial Narrow" panose="020B0606020202030204" pitchFamily="34" charset="0"/>
              </a:rPr>
              <a:t>Профиль: </a:t>
            </a:r>
          </a:p>
          <a:p>
            <a:pPr algn="ctr"/>
            <a:r>
              <a:rPr lang="ru-RU" sz="2800" b="1" cap="all" dirty="0">
                <a:gradFill flip="none" rotWithShape="1">
                  <a:gsLst>
                    <a:gs pos="62000">
                      <a:schemeClr val="accent2">
                        <a:lumMod val="75000"/>
                      </a:schemeClr>
                    </a:gs>
                    <a:gs pos="23000">
                      <a:schemeClr val="accent6">
                        <a:lumMod val="89000"/>
                      </a:schemeClr>
                    </a:gs>
                    <a:gs pos="69000">
                      <a:schemeClr val="accent6">
                        <a:lumMod val="75000"/>
                      </a:schemeClr>
                    </a:gs>
                    <a:gs pos="97000">
                      <a:schemeClr val="accent6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транспорт</a:t>
            </a:r>
            <a:endParaRPr lang="ru-RU" sz="2800" b="1" cap="all" dirty="0">
              <a:gradFill flip="none" rotWithShape="1">
                <a:gsLst>
                  <a:gs pos="62000">
                    <a:schemeClr val="accent2">
                      <a:lumMod val="75000"/>
                    </a:schemeClr>
                  </a:gs>
                  <a:gs pos="23000">
                    <a:schemeClr val="accent6">
                      <a:lumMod val="89000"/>
                    </a:schemeClr>
                  </a:gs>
                  <a:gs pos="69000">
                    <a:schemeClr val="accent6">
                      <a:lumMod val="75000"/>
                    </a:schemeClr>
                  </a:gs>
                  <a:gs pos="97000">
                    <a:schemeClr val="accent6">
                      <a:lumMod val="7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13886" y="4996477"/>
            <a:ext cx="544789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cap="small" dirty="0">
                <a:solidFill>
                  <a:schemeClr val="accent6">
                    <a:lumMod val="50000"/>
                  </a:schemeClr>
                </a:solidFill>
                <a:latin typeface="Sitka Small" panose="02000505000000020004" pitchFamily="2" charset="0"/>
              </a:rPr>
              <a:t>Квалификация: бакалавр</a:t>
            </a:r>
          </a:p>
          <a:p>
            <a:pPr algn="ctr">
              <a:lnSpc>
                <a:spcPct val="150000"/>
              </a:lnSpc>
            </a:pPr>
            <a:r>
              <a:rPr lang="ru-RU" b="1" cap="small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reflection blurRad="6350" stA="55000" endA="300" endPos="45500" dir="5400000" sy="-100000" algn="bl" rotWithShape="0"/>
                </a:effectLst>
                <a:latin typeface="Sitka Small" panose="02000505000000020004" pitchFamily="2" charset="0"/>
              </a:rPr>
              <a:t>Очная, заочная формы обучения</a:t>
            </a:r>
          </a:p>
          <a:p>
            <a:pPr algn="ctr">
              <a:lnSpc>
                <a:spcPct val="150000"/>
              </a:lnSpc>
            </a:pPr>
            <a:r>
              <a:rPr lang="ru-RU" b="1" cap="small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reflection blurRad="6350" stA="55000" endA="300" endPos="45500" dir="5400000" sy="-100000" algn="bl" rotWithShape="0"/>
                </a:effectLst>
                <a:latin typeface="Sitka Small" panose="02000505000000020004" pitchFamily="2" charset="0"/>
              </a:rPr>
              <a:t>Бюджетная и коммерческая основы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04553" y="1940543"/>
            <a:ext cx="5473561" cy="3859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ru-RU" b="1" dirty="0">
                <a:gradFill flip="none" rotWithShape="1">
                  <a:gsLst>
                    <a:gs pos="0">
                      <a:schemeClr val="accent6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6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6">
                        <a:lumMod val="50000"/>
                        <a:shade val="100000"/>
                        <a:satMod val="115000"/>
                      </a:schemeClr>
                    </a:gs>
                  </a:gsLst>
                  <a:lin ang="13500000" scaled="1"/>
                  <a:tileRect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Основные изучаемые дисциплины</a:t>
            </a:r>
          </a:p>
          <a:p>
            <a:pPr lvl="0">
              <a:lnSpc>
                <a:spcPct val="85000"/>
              </a:lnSpc>
            </a:pPr>
            <a:r>
              <a:rPr lang="ru-RU" dirty="0"/>
              <a:t>- </a:t>
            </a:r>
            <a:r>
              <a:rPr lang="ru-RU" dirty="0">
                <a:latin typeface="Arial Narrow" panose="020B0606020202030204" pitchFamily="34" charset="0"/>
              </a:rPr>
              <a:t>История науки и техники автомобилизации</a:t>
            </a:r>
          </a:p>
          <a:p>
            <a:pPr lvl="0">
              <a:lnSpc>
                <a:spcPct val="85000"/>
              </a:lnSpc>
            </a:pPr>
            <a:r>
              <a:rPr lang="ru-RU" dirty="0">
                <a:latin typeface="Arial Narrow" panose="020B0606020202030204" pitchFamily="34" charset="0"/>
              </a:rPr>
              <a:t>- Инженерная графика и машиностроительное </a:t>
            </a:r>
            <a:br>
              <a:rPr lang="ru-RU" dirty="0">
                <a:latin typeface="Arial Narrow" panose="020B0606020202030204" pitchFamily="34" charset="0"/>
              </a:rPr>
            </a:br>
            <a:r>
              <a:rPr lang="ru-RU" dirty="0">
                <a:latin typeface="Arial Narrow" panose="020B0606020202030204" pitchFamily="34" charset="0"/>
              </a:rPr>
              <a:t>черчение, виртуальное моделирование деталей</a:t>
            </a:r>
          </a:p>
          <a:p>
            <a:pPr lvl="0">
              <a:lnSpc>
                <a:spcPct val="85000"/>
              </a:lnSpc>
            </a:pPr>
            <a:r>
              <a:rPr lang="ru-RU" dirty="0">
                <a:latin typeface="Arial Narrow" panose="020B0606020202030204" pitchFamily="34" charset="0"/>
              </a:rPr>
              <a:t>- Техническая механика</a:t>
            </a:r>
          </a:p>
          <a:p>
            <a:pPr lvl="0">
              <a:lnSpc>
                <a:spcPct val="85000"/>
              </a:lnSpc>
            </a:pPr>
            <a:r>
              <a:rPr lang="ru-RU" dirty="0">
                <a:latin typeface="Arial Narrow" panose="020B0606020202030204" pitchFamily="34" charset="0"/>
              </a:rPr>
              <a:t>- Электротехника, электроника и электрооборудование автомобилей</a:t>
            </a:r>
          </a:p>
          <a:p>
            <a:pPr lvl="0">
              <a:lnSpc>
                <a:spcPct val="85000"/>
              </a:lnSpc>
            </a:pPr>
            <a:r>
              <a:rPr lang="ru-RU" dirty="0">
                <a:latin typeface="Arial Narrow" panose="020B0606020202030204" pitchFamily="34" charset="0"/>
              </a:rPr>
              <a:t>- Гидравлика и гидропривод</a:t>
            </a:r>
          </a:p>
          <a:p>
            <a:pPr lvl="0">
              <a:lnSpc>
                <a:spcPct val="85000"/>
              </a:lnSpc>
            </a:pPr>
            <a:r>
              <a:rPr lang="ru-RU" dirty="0">
                <a:latin typeface="Arial Narrow" panose="020B0606020202030204" pitchFamily="34" charset="0"/>
              </a:rPr>
              <a:t>- Термодинамика и рабочие процессы двигателей</a:t>
            </a:r>
          </a:p>
          <a:p>
            <a:pPr lvl="0">
              <a:lnSpc>
                <a:spcPct val="85000"/>
              </a:lnSpc>
            </a:pPr>
            <a:r>
              <a:rPr lang="ru-RU" dirty="0">
                <a:latin typeface="Arial Narrow" panose="020B0606020202030204" pitchFamily="34" charset="0"/>
              </a:rPr>
              <a:t>- Проектирование автопредприятий, учебных </a:t>
            </a:r>
            <a:br>
              <a:rPr lang="ru-RU" dirty="0">
                <a:latin typeface="Arial Narrow" panose="020B0606020202030204" pitchFamily="34" charset="0"/>
              </a:rPr>
            </a:br>
            <a:r>
              <a:rPr lang="ru-RU" dirty="0">
                <a:latin typeface="Arial Narrow" panose="020B0606020202030204" pitchFamily="34" charset="0"/>
              </a:rPr>
              <a:t>мастерских, лабораторий и классов</a:t>
            </a:r>
          </a:p>
          <a:p>
            <a:pPr lvl="0">
              <a:lnSpc>
                <a:spcPct val="85000"/>
              </a:lnSpc>
            </a:pPr>
            <a:r>
              <a:rPr lang="ru-RU" dirty="0">
                <a:latin typeface="Arial Narrow" panose="020B0606020202030204" pitchFamily="34" charset="0"/>
              </a:rPr>
              <a:t>- Микропроцессорная техника автомобилей</a:t>
            </a:r>
          </a:p>
          <a:p>
            <a:pPr lvl="0">
              <a:lnSpc>
                <a:spcPct val="85000"/>
              </a:lnSpc>
            </a:pPr>
            <a:r>
              <a:rPr lang="ru-RU" dirty="0">
                <a:latin typeface="Arial Narrow" panose="020B0606020202030204" pitchFamily="34" charset="0"/>
              </a:rPr>
              <a:t>- Устройство трансмиссии и ходовой части автомобилей</a:t>
            </a:r>
          </a:p>
          <a:p>
            <a:pPr lvl="0">
              <a:lnSpc>
                <a:spcPct val="85000"/>
              </a:lnSpc>
            </a:pPr>
            <a:r>
              <a:rPr lang="ru-RU" dirty="0">
                <a:latin typeface="Arial Narrow" panose="020B0606020202030204" pitchFamily="34" charset="0"/>
              </a:rPr>
              <a:t>- Организация перевозок</a:t>
            </a:r>
          </a:p>
          <a:p>
            <a:pPr>
              <a:lnSpc>
                <a:spcPct val="85000"/>
              </a:lnSpc>
            </a:pPr>
            <a:r>
              <a:rPr lang="ru-RU" dirty="0">
                <a:latin typeface="Arial Narrow" panose="020B0606020202030204" pitchFamily="34" charset="0"/>
              </a:rPr>
              <a:t>- Геоинформационные системы в</a:t>
            </a:r>
          </a:p>
          <a:p>
            <a:pPr>
              <a:lnSpc>
                <a:spcPct val="85000"/>
              </a:lnSpc>
            </a:pPr>
            <a:r>
              <a:rPr lang="ru-RU" dirty="0">
                <a:latin typeface="Arial Narrow" panose="020B0606020202030204" pitchFamily="34" charset="0"/>
              </a:rPr>
              <a:t>автотранспортной отрасли и транспортная логистика…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71659" y="215944"/>
            <a:ext cx="5598957" cy="1740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ru-RU" b="1" dirty="0">
                <a:gradFill flip="none" rotWithShape="1">
                  <a:gsLst>
                    <a:gs pos="0">
                      <a:schemeClr val="accent6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6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6">
                        <a:lumMod val="50000"/>
                        <a:shade val="100000"/>
                        <a:satMod val="115000"/>
                      </a:schemeClr>
                    </a:gs>
                  </a:gsLst>
                  <a:lin ang="13500000" scaled="1"/>
                  <a:tileRect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Сфера профессиональной деятельности:</a:t>
            </a:r>
          </a:p>
          <a:p>
            <a:pPr marL="285750" indent="-285750">
              <a:lnSpc>
                <a:spcPct val="85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педагогическая</a:t>
            </a:r>
          </a:p>
          <a:p>
            <a:pPr marL="285750" indent="-285750">
              <a:lnSpc>
                <a:spcPct val="85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научно-исследовательская</a:t>
            </a:r>
          </a:p>
          <a:p>
            <a:pPr marL="285750" indent="-285750">
              <a:lnSpc>
                <a:spcPct val="85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проектная</a:t>
            </a:r>
          </a:p>
          <a:p>
            <a:pPr marL="285750" indent="-285750">
              <a:lnSpc>
                <a:spcPct val="85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информационно-технологическая</a:t>
            </a:r>
          </a:p>
          <a:p>
            <a:pPr marL="285750" indent="-285750">
              <a:lnSpc>
                <a:spcPct val="85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экспертно-консультационная</a:t>
            </a:r>
          </a:p>
          <a:p>
            <a:pPr marL="285750" indent="-285750">
              <a:lnSpc>
                <a:spcPct val="85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организационно-управленческая</a:t>
            </a:r>
          </a:p>
        </p:txBody>
      </p:sp>
      <p:sp>
        <p:nvSpPr>
          <p:cNvPr id="17" name="Волна 16"/>
          <p:cNvSpPr/>
          <p:nvPr/>
        </p:nvSpPr>
        <p:spPr>
          <a:xfrm>
            <a:off x="6096001" y="5640293"/>
            <a:ext cx="5743073" cy="794802"/>
          </a:xfrm>
          <a:prstGeom prst="wave">
            <a:avLst/>
          </a:prstGeom>
          <a:gradFill flip="none" rotWithShape="1">
            <a:gsLst>
              <a:gs pos="98000">
                <a:schemeClr val="accent2">
                  <a:lumMod val="75000"/>
                </a:schemeClr>
              </a:gs>
              <a:gs pos="46000">
                <a:schemeClr val="accent6">
                  <a:lumMod val="95000"/>
                  <a:lumOff val="5000"/>
                </a:schemeClr>
              </a:gs>
              <a:gs pos="100000">
                <a:schemeClr val="accent6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prstTxWarp prst="textWave1">
              <a:avLst/>
            </a:prstTxWarp>
            <a:normAutofit fontScale="85000" lnSpcReduction="10000"/>
          </a:bodyPr>
          <a:lstStyle/>
          <a:p>
            <a:pPr algn="ctr"/>
            <a:r>
              <a:rPr lang="ru-RU" sz="2000" cap="small" dirty="0"/>
              <a:t>   Академические традиции, инновационные технологии! </a:t>
            </a:r>
            <a:r>
              <a:rPr lang="ru-RU" sz="100" cap="small" dirty="0"/>
              <a:t>           </a:t>
            </a:r>
            <a:r>
              <a:rPr lang="ru-RU" sz="2000" cap="small" dirty="0"/>
              <a:t>.</a:t>
            </a:r>
          </a:p>
        </p:txBody>
      </p:sp>
      <p:pic>
        <p:nvPicPr>
          <p:cNvPr id="13" name="Рисунок 12" descr="http://spk-satka.ru/wp-content/uploads/2019/01/194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99664" y="2658186"/>
            <a:ext cx="3004686" cy="23382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604439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7635" y="644267"/>
            <a:ext cx="5778366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Narrow" panose="020B0606020202030204" pitchFamily="34" charset="0"/>
              </a:rPr>
              <a:t>Направление: 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Century" panose="02040604050505020304" pitchFamily="18" charset="0"/>
              </a:rPr>
              <a:t>44.03.04 – Профессиональное </a:t>
            </a:r>
            <a:br>
              <a:rPr lang="ru-RU" sz="2000" b="1" dirty="0">
                <a:solidFill>
                  <a:schemeClr val="accent2">
                    <a:lumMod val="75000"/>
                  </a:schemeClr>
                </a:soli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Century" panose="02040604050505020304" pitchFamily="18" charset="0"/>
              </a:rPr>
            </a:b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Century" panose="02040604050505020304" pitchFamily="18" charset="0"/>
              </a:rPr>
              <a:t>обучение (по отраслям)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  <a:p>
            <a:endParaRPr lang="ru-RU" dirty="0">
              <a:latin typeface="Arial Narrow" panose="020B0606020202030204" pitchFamily="34" charset="0"/>
            </a:endParaRPr>
          </a:p>
          <a:p>
            <a:r>
              <a:rPr lang="ru-RU" dirty="0">
                <a:latin typeface="Arial Narrow" panose="020B0606020202030204" pitchFamily="34" charset="0"/>
              </a:rPr>
              <a:t>Профиль: </a:t>
            </a:r>
          </a:p>
          <a:p>
            <a:pPr algn="ctr"/>
            <a:r>
              <a:rPr lang="ru-RU" sz="2800" b="1" cap="all" dirty="0">
                <a:gradFill flip="none" rotWithShape="1">
                  <a:gsLst>
                    <a:gs pos="62000">
                      <a:schemeClr val="accent2">
                        <a:lumMod val="75000"/>
                      </a:schemeClr>
                    </a:gs>
                    <a:gs pos="23000">
                      <a:schemeClr val="accent6">
                        <a:lumMod val="89000"/>
                      </a:schemeClr>
                    </a:gs>
                    <a:gs pos="69000">
                      <a:schemeClr val="accent6">
                        <a:lumMod val="75000"/>
                      </a:schemeClr>
                    </a:gs>
                    <a:gs pos="97000">
                      <a:schemeClr val="accent6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Экономика и управление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13886" y="4996477"/>
            <a:ext cx="544789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cap="small" dirty="0">
                <a:solidFill>
                  <a:schemeClr val="accent6">
                    <a:lumMod val="50000"/>
                  </a:schemeClr>
                </a:solidFill>
                <a:latin typeface="Sitka Small" panose="02000505000000020004" pitchFamily="2" charset="0"/>
              </a:rPr>
              <a:t>Квалификация: бакалавр</a:t>
            </a:r>
          </a:p>
          <a:p>
            <a:pPr algn="ctr">
              <a:lnSpc>
                <a:spcPct val="150000"/>
              </a:lnSpc>
            </a:pPr>
            <a:r>
              <a:rPr lang="ru-RU" b="1" cap="small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reflection blurRad="6350" stA="55000" endA="300" endPos="45500" dir="5400000" sy="-100000" algn="bl" rotWithShape="0"/>
                </a:effectLst>
                <a:latin typeface="Sitka Small" panose="02000505000000020004" pitchFamily="2" charset="0"/>
              </a:rPr>
              <a:t>Очная, заочная формы обучения</a:t>
            </a:r>
          </a:p>
          <a:p>
            <a:pPr algn="ctr">
              <a:lnSpc>
                <a:spcPct val="150000"/>
              </a:lnSpc>
            </a:pPr>
            <a:r>
              <a:rPr lang="ru-RU" b="1" cap="small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reflection blurRad="6350" stA="55000" endA="300" endPos="45500" dir="5400000" sy="-100000" algn="bl" rotWithShape="0"/>
                </a:effectLst>
                <a:latin typeface="Sitka Small" panose="02000505000000020004" pitchFamily="2" charset="0"/>
              </a:rPr>
              <a:t>Бюджетная и коммерческая основы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71659" y="2081070"/>
            <a:ext cx="5364478" cy="361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gradFill flip="none" rotWithShape="1">
                  <a:gsLst>
                    <a:gs pos="0">
                      <a:schemeClr val="accent6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6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6">
                        <a:lumMod val="50000"/>
                        <a:shade val="100000"/>
                        <a:satMod val="115000"/>
                      </a:schemeClr>
                    </a:gs>
                  </a:gsLst>
                  <a:lin ang="13500000" scaled="1"/>
                  <a:tileRect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Основные изучаемые дисциплины</a:t>
            </a:r>
          </a:p>
          <a:p>
            <a:pPr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ru-RU" dirty="0">
                <a:latin typeface="Arial Narrow" panose="020B0606020202030204" pitchFamily="34" charset="0"/>
              </a:rPr>
              <a:t>- Налоги и налогообложение</a:t>
            </a:r>
          </a:p>
          <a:p>
            <a:pPr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ru-RU" dirty="0">
                <a:latin typeface="Arial Narrow" panose="020B0606020202030204" pitchFamily="34" charset="0"/>
              </a:rPr>
              <a:t>- Маркетинг</a:t>
            </a:r>
          </a:p>
          <a:p>
            <a:pPr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ru-RU" dirty="0">
                <a:latin typeface="Arial Narrow" panose="020B0606020202030204" pitchFamily="34" charset="0"/>
              </a:rPr>
              <a:t>- Бухгалтерский учет, экономический анализ и аудит</a:t>
            </a:r>
          </a:p>
          <a:p>
            <a:pPr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ru-RU" dirty="0">
                <a:latin typeface="Arial Narrow" panose="020B0606020202030204" pitchFamily="34" charset="0"/>
              </a:rPr>
              <a:t>- Экономика и организация производства</a:t>
            </a:r>
          </a:p>
          <a:p>
            <a:pPr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ru-RU" dirty="0">
                <a:latin typeface="Arial Narrow" panose="020B0606020202030204" pitchFamily="34" charset="0"/>
              </a:rPr>
              <a:t>- Инвестиционный анализ</a:t>
            </a:r>
          </a:p>
          <a:p>
            <a:pPr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ru-RU" dirty="0">
                <a:latin typeface="Arial Narrow" panose="020B0606020202030204" pitchFamily="34" charset="0"/>
              </a:rPr>
              <a:t>- Экономическая география и </a:t>
            </a:r>
            <a:r>
              <a:rPr lang="ru-RU" dirty="0" err="1">
                <a:latin typeface="Arial Narrow" panose="020B0606020202030204" pitchFamily="34" charset="0"/>
              </a:rPr>
              <a:t>регионалистика</a:t>
            </a:r>
            <a:endParaRPr lang="ru-RU" dirty="0"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ru-RU" dirty="0">
                <a:latin typeface="Arial Narrow" panose="020B0606020202030204" pitchFamily="34" charset="0"/>
              </a:rPr>
              <a:t>- Менеджмент</a:t>
            </a:r>
          </a:p>
          <a:p>
            <a:pPr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ru-RU" dirty="0">
                <a:latin typeface="Arial Narrow" panose="020B0606020202030204" pitchFamily="34" charset="0"/>
              </a:rPr>
              <a:t>- Статистика</a:t>
            </a:r>
          </a:p>
          <a:p>
            <a:pPr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ru-RU" dirty="0">
                <a:latin typeface="Arial Narrow" panose="020B0606020202030204" pitchFamily="34" charset="0"/>
              </a:rPr>
              <a:t>- Теория бухгалтерского учета</a:t>
            </a:r>
          </a:p>
          <a:p>
            <a:pPr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ru-RU" dirty="0">
                <a:latin typeface="Arial Narrow" panose="020B0606020202030204" pitchFamily="34" charset="0"/>
              </a:rPr>
              <a:t>- Финансы, денежное обращений и кредит</a:t>
            </a:r>
          </a:p>
          <a:p>
            <a:pPr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ru-RU" dirty="0">
                <a:latin typeface="Arial Narrow" panose="020B0606020202030204" pitchFamily="34" charset="0"/>
              </a:rPr>
              <a:t>- Предпринимательское право</a:t>
            </a:r>
          </a:p>
          <a:p>
            <a:pPr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ru-RU" dirty="0">
                <a:latin typeface="Arial Narrow" panose="020B0606020202030204" pitchFamily="34" charset="0"/>
              </a:rPr>
              <a:t>- Ценообразование</a:t>
            </a:r>
          </a:p>
          <a:p>
            <a:pPr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ru-RU" dirty="0">
                <a:latin typeface="Arial Narrow" panose="020B0606020202030204" pitchFamily="34" charset="0"/>
              </a:rPr>
              <a:t>- Государственное регулирование экономики…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71659" y="215944"/>
            <a:ext cx="5598957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gradFill flip="none" rotWithShape="1">
                  <a:gsLst>
                    <a:gs pos="0">
                      <a:schemeClr val="accent6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6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6">
                        <a:lumMod val="50000"/>
                        <a:shade val="100000"/>
                        <a:satMod val="115000"/>
                      </a:schemeClr>
                    </a:gs>
                  </a:gsLst>
                  <a:lin ang="13500000" scaled="1"/>
                  <a:tileRect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Область профессиональной деятельности:</a:t>
            </a:r>
          </a:p>
          <a:p>
            <a:pPr marL="285750" lvl="0" indent="-285750">
              <a:lnSpc>
                <a:spcPct val="90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педагогическая</a:t>
            </a:r>
          </a:p>
          <a:p>
            <a:pPr marL="285750" lvl="0" indent="-285750">
              <a:lnSpc>
                <a:spcPct val="90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научно-исследовательская</a:t>
            </a:r>
          </a:p>
          <a:p>
            <a:pPr marL="285750" lvl="0" indent="-285750">
              <a:lnSpc>
                <a:spcPct val="90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проектная</a:t>
            </a:r>
          </a:p>
          <a:p>
            <a:pPr marL="285750" lvl="0" indent="-285750">
              <a:lnSpc>
                <a:spcPct val="90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экспертно-консультационная</a:t>
            </a:r>
          </a:p>
          <a:p>
            <a:pPr marL="285750" lvl="0" indent="-285750">
              <a:lnSpc>
                <a:spcPct val="90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финансовая</a:t>
            </a:r>
          </a:p>
          <a:p>
            <a:pPr marL="285750" lvl="0" indent="-285750">
              <a:lnSpc>
                <a:spcPct val="90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организационно-управленческая</a:t>
            </a:r>
          </a:p>
        </p:txBody>
      </p:sp>
      <p:sp>
        <p:nvSpPr>
          <p:cNvPr id="17" name="Волна 16"/>
          <p:cNvSpPr/>
          <p:nvPr/>
        </p:nvSpPr>
        <p:spPr>
          <a:xfrm>
            <a:off x="6096001" y="5640293"/>
            <a:ext cx="5743073" cy="794802"/>
          </a:xfrm>
          <a:prstGeom prst="wave">
            <a:avLst/>
          </a:prstGeom>
          <a:gradFill flip="none" rotWithShape="1">
            <a:gsLst>
              <a:gs pos="98000">
                <a:schemeClr val="accent2">
                  <a:lumMod val="75000"/>
                </a:schemeClr>
              </a:gs>
              <a:gs pos="46000">
                <a:schemeClr val="accent6">
                  <a:lumMod val="95000"/>
                  <a:lumOff val="5000"/>
                </a:schemeClr>
              </a:gs>
              <a:gs pos="100000">
                <a:schemeClr val="accent6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prstTxWarp prst="textWave1">
              <a:avLst/>
            </a:prstTxWarp>
            <a:normAutofit/>
          </a:bodyPr>
          <a:lstStyle/>
          <a:p>
            <a:pPr algn="ctr"/>
            <a:r>
              <a:rPr lang="ru-RU" sz="2000" cap="small" dirty="0"/>
              <a:t>    Знания – самый лучший капитал!  </a:t>
            </a:r>
            <a:r>
              <a:rPr lang="ru-RU" sz="100" cap="small" dirty="0"/>
              <a:t>0000000000000</a:t>
            </a:r>
            <a:r>
              <a:rPr lang="ru-RU" sz="2000" cap="small" dirty="0"/>
              <a:t>       </a:t>
            </a:r>
          </a:p>
        </p:txBody>
      </p:sp>
      <p:pic>
        <p:nvPicPr>
          <p:cNvPr id="13" name="Рисунок 12" descr="https://mybuzines.ru/marinbiz.ru/wp-content/uploads/2016/04/fdcf121ab96a4a204b63a97738445f25-900x684.jpg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37984" y="2574700"/>
            <a:ext cx="3020644" cy="24217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512072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5463" y="841543"/>
            <a:ext cx="550165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Narrow" panose="020B0606020202030204" pitchFamily="34" charset="0"/>
              </a:rPr>
              <a:t>Направление: 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Century" panose="02040604050505020304" pitchFamily="18" charset="0"/>
              </a:rPr>
              <a:t>54.03.01 – Дизайн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  <a:p>
            <a:endParaRPr lang="ru-RU" dirty="0">
              <a:latin typeface="Arial Narrow" panose="020B0606020202030204" pitchFamily="34" charset="0"/>
            </a:endParaRPr>
          </a:p>
          <a:p>
            <a:r>
              <a:rPr lang="ru-RU" dirty="0">
                <a:latin typeface="Arial Narrow" panose="020B0606020202030204" pitchFamily="34" charset="0"/>
              </a:rPr>
              <a:t>Профиль: </a:t>
            </a:r>
          </a:p>
          <a:p>
            <a:pPr algn="ctr"/>
            <a:r>
              <a:rPr lang="ru-RU" sz="2800" b="1" cap="all" dirty="0">
                <a:gradFill flip="none" rotWithShape="1">
                  <a:gsLst>
                    <a:gs pos="62000">
                      <a:schemeClr val="accent2">
                        <a:lumMod val="75000"/>
                      </a:schemeClr>
                    </a:gs>
                    <a:gs pos="23000">
                      <a:schemeClr val="accent6">
                        <a:lumMod val="89000"/>
                      </a:schemeClr>
                    </a:gs>
                    <a:gs pos="69000">
                      <a:schemeClr val="accent6">
                        <a:lumMod val="75000"/>
                      </a:schemeClr>
                    </a:gs>
                    <a:gs pos="97000">
                      <a:schemeClr val="accent6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Графический дизайн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33137" y="4847243"/>
            <a:ext cx="523614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cap="small" dirty="0">
                <a:solidFill>
                  <a:schemeClr val="accent6">
                    <a:lumMod val="50000"/>
                  </a:schemeClr>
                </a:solidFill>
                <a:latin typeface="Sitka Small" panose="02000505000000020004" pitchFamily="2" charset="0"/>
              </a:rPr>
              <a:t>Квалификация: бакалавр</a:t>
            </a:r>
          </a:p>
          <a:p>
            <a:pPr algn="ctr">
              <a:lnSpc>
                <a:spcPct val="150000"/>
              </a:lnSpc>
            </a:pPr>
            <a:r>
              <a:rPr lang="ru-RU" b="1" cap="small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reflection blurRad="6350" stA="55000" endA="300" endPos="45500" dir="5400000" sy="-100000" algn="bl" rotWithShape="0"/>
                </a:effectLst>
                <a:latin typeface="Sitka Small" panose="02000505000000020004" pitchFamily="2" charset="0"/>
              </a:rPr>
              <a:t>Очно-заочная форма обучения</a:t>
            </a:r>
          </a:p>
          <a:p>
            <a:pPr algn="ctr">
              <a:lnSpc>
                <a:spcPct val="150000"/>
              </a:lnSpc>
            </a:pPr>
            <a:r>
              <a:rPr lang="ru-RU" b="1" cap="small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reflection blurRad="6350" stA="55000" endA="300" endPos="45500" dir="5400000" sy="-100000" algn="bl" rotWithShape="0"/>
                </a:effectLst>
                <a:latin typeface="Sitka Small" panose="02000505000000020004" pitchFamily="2" charset="0"/>
              </a:rPr>
              <a:t>Коммерческая основа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29660" y="2217358"/>
            <a:ext cx="5682115" cy="361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gradFill flip="none" rotWithShape="1">
                  <a:gsLst>
                    <a:gs pos="0">
                      <a:schemeClr val="accent6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6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6">
                        <a:lumMod val="50000"/>
                        <a:shade val="100000"/>
                        <a:satMod val="115000"/>
                      </a:schemeClr>
                    </a:gs>
                  </a:gsLst>
                  <a:lin ang="13500000" scaled="1"/>
                  <a:tileRect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Основные изучаемые дисциплины</a:t>
            </a:r>
          </a:p>
          <a:p>
            <a:pPr lvl="0"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История искусств</a:t>
            </a:r>
          </a:p>
          <a:p>
            <a:pPr lvl="0"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Академический рисунок</a:t>
            </a:r>
          </a:p>
          <a:p>
            <a:pPr lvl="0"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Академическая живопись</a:t>
            </a:r>
          </a:p>
          <a:p>
            <a:pPr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Академическая скульптура</a:t>
            </a:r>
          </a:p>
          <a:p>
            <a:pPr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Основы проектной графики</a:t>
            </a:r>
          </a:p>
          <a:p>
            <a:pPr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Основы перспективы</a:t>
            </a:r>
          </a:p>
          <a:p>
            <a:pPr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История графического дизайна и рекламы</a:t>
            </a:r>
          </a:p>
          <a:p>
            <a:pPr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Проектирование</a:t>
            </a:r>
          </a:p>
          <a:p>
            <a:pPr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Макетирование</a:t>
            </a:r>
          </a:p>
          <a:p>
            <a:pPr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Защита интеллектуальной собственности</a:t>
            </a:r>
          </a:p>
          <a:p>
            <a:pPr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</a:t>
            </a:r>
            <a:r>
              <a:rPr lang="ru-RU" dirty="0" err="1">
                <a:latin typeface="Arial Narrow" panose="020B0606020202030204" pitchFamily="34" charset="0"/>
              </a:rPr>
              <a:t>Цветоведение</a:t>
            </a:r>
            <a:r>
              <a:rPr lang="ru-RU" dirty="0">
                <a:latin typeface="Arial Narrow" panose="020B0606020202030204" pitchFamily="34" charset="0"/>
              </a:rPr>
              <a:t>. Химия и физика цвета</a:t>
            </a:r>
          </a:p>
          <a:p>
            <a:pPr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Фирменный стиль предприятия</a:t>
            </a:r>
          </a:p>
          <a:p>
            <a:pPr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Основы </a:t>
            </a:r>
            <a:r>
              <a:rPr lang="ru-RU" dirty="0" err="1">
                <a:latin typeface="Arial Narrow" panose="020B0606020202030204" pitchFamily="34" charset="0"/>
              </a:rPr>
              <a:t>стилеообразования</a:t>
            </a:r>
            <a:r>
              <a:rPr lang="ru-RU" dirty="0">
                <a:latin typeface="Arial Narrow" panose="020B0606020202030204" pitchFamily="34" charset="0"/>
              </a:rPr>
              <a:t> в дизайне…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71660" y="215944"/>
            <a:ext cx="5371162" cy="211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gradFill flip="none" rotWithShape="1">
                  <a:gsLst>
                    <a:gs pos="0">
                      <a:schemeClr val="accent6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6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6">
                        <a:lumMod val="50000"/>
                        <a:shade val="100000"/>
                        <a:satMod val="115000"/>
                      </a:schemeClr>
                    </a:gs>
                  </a:gsLst>
                  <a:lin ang="13500000" scaled="1"/>
                  <a:tileRect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Сфера профессиональной деятельности:</a:t>
            </a:r>
          </a:p>
          <a:p>
            <a:pPr marL="285750" indent="-285750">
              <a:lnSpc>
                <a:spcPct val="90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средства массовой информации</a:t>
            </a:r>
          </a:p>
          <a:p>
            <a:pPr marL="285750" indent="-285750">
              <a:lnSpc>
                <a:spcPct val="90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компании, специализирующиеся на изготовлении полиграфической продукции, канцтоваров, упаковки, сувенирной продукции</a:t>
            </a:r>
          </a:p>
          <a:p>
            <a:pPr marL="285750" indent="-285750">
              <a:lnSpc>
                <a:spcPct val="90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компании, специализирующиеся на создании фирменного стиля, наружной рекламы</a:t>
            </a:r>
          </a:p>
          <a:p>
            <a:pPr marL="285750" indent="-285750">
              <a:lnSpc>
                <a:spcPct val="90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образовательные организации</a:t>
            </a:r>
          </a:p>
        </p:txBody>
      </p:sp>
      <p:sp>
        <p:nvSpPr>
          <p:cNvPr id="17" name="Волна 16"/>
          <p:cNvSpPr/>
          <p:nvPr/>
        </p:nvSpPr>
        <p:spPr>
          <a:xfrm>
            <a:off x="6067117" y="5714565"/>
            <a:ext cx="5743073" cy="794802"/>
          </a:xfrm>
          <a:prstGeom prst="wave">
            <a:avLst/>
          </a:prstGeom>
          <a:gradFill flip="none" rotWithShape="1">
            <a:gsLst>
              <a:gs pos="98000">
                <a:schemeClr val="accent2">
                  <a:lumMod val="75000"/>
                </a:schemeClr>
              </a:gs>
              <a:gs pos="46000">
                <a:schemeClr val="accent6">
                  <a:lumMod val="95000"/>
                  <a:lumOff val="5000"/>
                </a:schemeClr>
              </a:gs>
              <a:gs pos="100000">
                <a:schemeClr val="accent6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prstTxWarp prst="textWave1">
              <a:avLst/>
            </a:prstTxWarp>
            <a:normAutofit fontScale="70000" lnSpcReduction="20000"/>
          </a:bodyPr>
          <a:lstStyle/>
          <a:p>
            <a:pPr algn="ctr"/>
            <a:r>
              <a:rPr lang="ru-RU" sz="2000" cap="small" dirty="0"/>
              <a:t>    Креативный студент – сегодня, успешный профессионал – завтра!  </a:t>
            </a:r>
            <a:r>
              <a:rPr lang="ru-RU" sz="100" cap="small" dirty="0"/>
              <a:t>0000000000000</a:t>
            </a:r>
            <a:r>
              <a:rPr lang="ru-RU" sz="2000" cap="small" dirty="0"/>
              <a:t>       </a:t>
            </a:r>
          </a:p>
        </p:txBody>
      </p:sp>
      <p:pic>
        <p:nvPicPr>
          <p:cNvPr id="12" name="Рисунок 11" descr="https://cham.com.ua/wp-content/uploads/2017/10/Dizayn-1024x640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244" y="2730774"/>
            <a:ext cx="3511641" cy="2124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290141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7635" y="644267"/>
            <a:ext cx="577836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Narrow" panose="020B0606020202030204" pitchFamily="34" charset="0"/>
              </a:rPr>
              <a:t>Направление: 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Century" panose="02040604050505020304" pitchFamily="18" charset="0"/>
              </a:rPr>
              <a:t>38.03.02 – Менеджмент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  <a:p>
            <a:endParaRPr lang="ru-RU" dirty="0">
              <a:latin typeface="Arial Narrow" panose="020B0606020202030204" pitchFamily="34" charset="0"/>
            </a:endParaRPr>
          </a:p>
          <a:p>
            <a:r>
              <a:rPr lang="ru-RU" dirty="0">
                <a:latin typeface="Arial Narrow" panose="020B0606020202030204" pitchFamily="34" charset="0"/>
              </a:rPr>
              <a:t>Профиль: </a:t>
            </a:r>
          </a:p>
          <a:p>
            <a:pPr algn="ctr"/>
            <a:r>
              <a:rPr lang="ru-RU" sz="2800" b="1" cap="all" dirty="0">
                <a:gradFill flip="none" rotWithShape="1">
                  <a:gsLst>
                    <a:gs pos="62000">
                      <a:schemeClr val="accent2">
                        <a:lumMod val="75000"/>
                      </a:schemeClr>
                    </a:gs>
                    <a:gs pos="23000">
                      <a:schemeClr val="accent6">
                        <a:lumMod val="89000"/>
                      </a:schemeClr>
                    </a:gs>
                    <a:gs pos="69000">
                      <a:schemeClr val="accent6">
                        <a:lumMod val="75000"/>
                      </a:schemeClr>
                    </a:gs>
                    <a:gs pos="97000">
                      <a:schemeClr val="accent6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Управление человеческими ресурсами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16252" y="5164763"/>
            <a:ext cx="5447899" cy="1172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ru-RU" b="1" cap="small" dirty="0">
                <a:solidFill>
                  <a:schemeClr val="accent6">
                    <a:lumMod val="50000"/>
                  </a:schemeClr>
                </a:solidFill>
                <a:latin typeface="Sitka Small" panose="02000505000000020004" pitchFamily="2" charset="0"/>
              </a:rPr>
              <a:t>Квалификация: бакалавр</a:t>
            </a:r>
          </a:p>
          <a:p>
            <a:pPr algn="ctr">
              <a:lnSpc>
                <a:spcPct val="130000"/>
              </a:lnSpc>
            </a:pPr>
            <a:r>
              <a:rPr lang="ru-RU" b="1" cap="small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reflection blurRad="6350" stA="55000" endA="300" endPos="45500" dir="5400000" sy="-100000" algn="bl" rotWithShape="0"/>
                </a:effectLst>
                <a:latin typeface="Sitka Small" panose="02000505000000020004" pitchFamily="2" charset="0"/>
              </a:rPr>
              <a:t>Очно-заочная форма обучения</a:t>
            </a:r>
          </a:p>
          <a:p>
            <a:pPr algn="ctr">
              <a:lnSpc>
                <a:spcPct val="130000"/>
              </a:lnSpc>
            </a:pPr>
            <a:r>
              <a:rPr lang="ru-RU" b="1" cap="small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reflection blurRad="6350" stA="55000" endA="300" endPos="45500" dir="5400000" sy="-100000" algn="bl" rotWithShape="0"/>
                </a:effectLst>
                <a:latin typeface="Sitka Small" panose="02000505000000020004" pitchFamily="2" charset="0"/>
              </a:rPr>
              <a:t>Коммерческая основа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27850" y="1280655"/>
            <a:ext cx="5489275" cy="457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b="1" dirty="0">
                <a:gradFill flip="none" rotWithShape="1">
                  <a:gsLst>
                    <a:gs pos="0">
                      <a:schemeClr val="accent6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6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6">
                        <a:lumMod val="50000"/>
                        <a:shade val="100000"/>
                        <a:satMod val="115000"/>
                      </a:schemeClr>
                    </a:gs>
                  </a:gsLst>
                  <a:lin ang="13500000" scaled="1"/>
                  <a:tileRect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Основные изучаемые дисциплины</a:t>
            </a:r>
          </a:p>
          <a:p>
            <a:pPr lvl="0"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ru-RU" dirty="0"/>
              <a:t>- </a:t>
            </a:r>
            <a:r>
              <a:rPr lang="ru-RU" dirty="0">
                <a:latin typeface="Arial Narrow" panose="020B0606020202030204" pitchFamily="34" charset="0"/>
              </a:rPr>
              <a:t>Статистика</a:t>
            </a:r>
          </a:p>
          <a:p>
            <a:pPr lvl="0"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ru-RU" dirty="0">
                <a:latin typeface="Arial Narrow" panose="020B0606020202030204" pitchFamily="34" charset="0"/>
              </a:rPr>
              <a:t>- Информационные технологии в менеджменте</a:t>
            </a:r>
          </a:p>
          <a:p>
            <a:pPr lvl="0"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ru-RU" dirty="0">
                <a:latin typeface="Arial Narrow" panose="020B0606020202030204" pitchFamily="34" charset="0"/>
              </a:rPr>
              <a:t>- Теория бухгалтерского учета</a:t>
            </a:r>
          </a:p>
          <a:p>
            <a:pPr lvl="0"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ru-RU" dirty="0">
                <a:latin typeface="Arial Narrow" panose="020B0606020202030204" pitchFamily="34" charset="0"/>
              </a:rPr>
              <a:t>- Налоги и налогообложение</a:t>
            </a:r>
          </a:p>
          <a:p>
            <a:pPr lvl="0"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ru-RU" dirty="0">
                <a:latin typeface="Arial Narrow" panose="020B0606020202030204" pitchFamily="34" charset="0"/>
              </a:rPr>
              <a:t>- История управленческой мысли</a:t>
            </a:r>
          </a:p>
          <a:p>
            <a:pPr lvl="0"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ru-RU" dirty="0">
                <a:latin typeface="Arial Narrow" panose="020B0606020202030204" pitchFamily="34" charset="0"/>
              </a:rPr>
              <a:t>- Маркетинг</a:t>
            </a:r>
          </a:p>
          <a:p>
            <a:pPr lvl="0"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ru-RU" dirty="0">
                <a:latin typeface="Arial Narrow" panose="020B0606020202030204" pitchFamily="34" charset="0"/>
              </a:rPr>
              <a:t>- Учет и анализ</a:t>
            </a:r>
          </a:p>
          <a:p>
            <a:pPr lvl="0"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ru-RU" dirty="0">
                <a:latin typeface="Arial Narrow" panose="020B0606020202030204" pitchFamily="34" charset="0"/>
              </a:rPr>
              <a:t>- Финансовый менеджмент</a:t>
            </a:r>
          </a:p>
          <a:p>
            <a:pPr lvl="0"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ru-RU" dirty="0">
                <a:latin typeface="Arial Narrow" panose="020B0606020202030204" pitchFamily="34" charset="0"/>
              </a:rPr>
              <a:t>- Корпоративная социальная ответственность</a:t>
            </a:r>
          </a:p>
          <a:p>
            <a:pPr lvl="0"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ru-RU" dirty="0">
                <a:latin typeface="Arial Narrow" panose="020B0606020202030204" pitchFamily="34" charset="0"/>
              </a:rPr>
              <a:t>- Технологии практического менеджмента</a:t>
            </a:r>
          </a:p>
          <a:p>
            <a:pPr lvl="0"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ru-RU" dirty="0">
                <a:latin typeface="Arial Narrow" panose="020B0606020202030204" pitchFamily="34" charset="0"/>
              </a:rPr>
              <a:t>- Стратегический менеджмент</a:t>
            </a:r>
          </a:p>
          <a:p>
            <a:pPr lvl="0"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ru-RU" dirty="0">
                <a:latin typeface="Arial Narrow" panose="020B0606020202030204" pitchFamily="34" charset="0"/>
              </a:rPr>
              <a:t>- Управление производством</a:t>
            </a:r>
          </a:p>
          <a:p>
            <a:pPr lvl="0"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ru-RU" dirty="0">
                <a:latin typeface="Arial Narrow" panose="020B0606020202030204" pitchFamily="34" charset="0"/>
              </a:rPr>
              <a:t>- Системный анализ</a:t>
            </a:r>
          </a:p>
          <a:p>
            <a:pPr lvl="0"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ru-RU" dirty="0">
                <a:latin typeface="Arial Narrow" panose="020B0606020202030204" pitchFamily="34" charset="0"/>
              </a:rPr>
              <a:t>- Управление качеством</a:t>
            </a:r>
          </a:p>
          <a:p>
            <a:pPr lvl="0"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ru-RU" dirty="0">
                <a:latin typeface="Arial Narrow" panose="020B0606020202030204" pitchFamily="34" charset="0"/>
              </a:rPr>
              <a:t>- Антикризисное управление</a:t>
            </a:r>
          </a:p>
          <a:p>
            <a:pPr lvl="0"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ru-RU" dirty="0">
                <a:latin typeface="Arial Narrow" panose="020B0606020202030204" pitchFamily="34" charset="0"/>
              </a:rPr>
              <a:t>- Мировая экономика</a:t>
            </a:r>
          </a:p>
          <a:p>
            <a:pPr lvl="0">
              <a:lnSpc>
                <a:spcPct val="90000"/>
              </a:lnSpc>
              <a:buClr>
                <a:schemeClr val="accent6">
                  <a:lumMod val="50000"/>
                </a:schemeClr>
              </a:buClr>
            </a:pPr>
            <a:r>
              <a:rPr lang="ru-RU" dirty="0">
                <a:latin typeface="Arial Narrow" panose="020B0606020202030204" pitchFamily="34" charset="0"/>
              </a:rPr>
              <a:t>- Высший менеджмент для руководителей…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14173" y="215944"/>
            <a:ext cx="5656443" cy="1117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gradFill flip="none" rotWithShape="1">
                  <a:gsLst>
                    <a:gs pos="0">
                      <a:schemeClr val="accent6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6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6">
                        <a:lumMod val="50000"/>
                        <a:shade val="100000"/>
                        <a:satMod val="115000"/>
                      </a:schemeClr>
                    </a:gs>
                  </a:gsLst>
                  <a:lin ang="13500000" scaled="1"/>
                  <a:tileRect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Сфера профессиональной деятельности:</a:t>
            </a:r>
          </a:p>
          <a:p>
            <a:pPr marL="285750" lvl="0" indent="-285750">
              <a:lnSpc>
                <a:spcPct val="90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предприятия различных видов деятельности </a:t>
            </a:r>
          </a:p>
          <a:p>
            <a:pPr marL="285750" lvl="0" indent="-285750">
              <a:lnSpc>
                <a:spcPct val="90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органы государственного и муниципального управления </a:t>
            </a:r>
          </a:p>
          <a:p>
            <a:pPr marL="285750" indent="-285750">
              <a:lnSpc>
                <a:spcPct val="90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бизнес и предпринимательство</a:t>
            </a:r>
          </a:p>
        </p:txBody>
      </p:sp>
      <p:sp>
        <p:nvSpPr>
          <p:cNvPr id="17" name="Волна 16"/>
          <p:cNvSpPr/>
          <p:nvPr/>
        </p:nvSpPr>
        <p:spPr>
          <a:xfrm>
            <a:off x="6096000" y="5732995"/>
            <a:ext cx="5743073" cy="794802"/>
          </a:xfrm>
          <a:prstGeom prst="wave">
            <a:avLst/>
          </a:prstGeom>
          <a:gradFill flip="none" rotWithShape="1">
            <a:gsLst>
              <a:gs pos="98000">
                <a:schemeClr val="accent2">
                  <a:lumMod val="75000"/>
                </a:schemeClr>
              </a:gs>
              <a:gs pos="46000">
                <a:schemeClr val="accent6">
                  <a:lumMod val="95000"/>
                  <a:lumOff val="5000"/>
                </a:schemeClr>
              </a:gs>
              <a:gs pos="100000">
                <a:schemeClr val="accent6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prstTxWarp prst="textWave1">
              <a:avLst/>
            </a:prstTxWarp>
            <a:normAutofit/>
          </a:bodyPr>
          <a:lstStyle/>
          <a:p>
            <a:pPr algn="ctr"/>
            <a:r>
              <a:rPr lang="ru-RU" sz="2000" cap="small" dirty="0"/>
              <a:t>         Люди – ключ к успеху!         </a:t>
            </a:r>
            <a:r>
              <a:rPr lang="ru-RU" sz="100" cap="small" dirty="0"/>
              <a:t>0000000000000</a:t>
            </a:r>
            <a:r>
              <a:rPr lang="ru-RU" sz="2000" cap="small" dirty="0"/>
              <a:t>       </a:t>
            </a:r>
          </a:p>
        </p:txBody>
      </p:sp>
      <p:pic>
        <p:nvPicPr>
          <p:cNvPr id="13" name="Рисунок 12" descr="https://dropo.ru/wp-content/uploads/2018/05/management-1024x76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2" t="4935" r="10187" b="4604"/>
          <a:stretch/>
        </p:blipFill>
        <p:spPr bwMode="auto">
          <a:xfrm>
            <a:off x="635034" y="2718732"/>
            <a:ext cx="2698750" cy="22777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440092" y="2858348"/>
            <a:ext cx="2549601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«Заберите у меня людей и оставьте заводы, через год у меня будет одна трава; заберите у меня заводы и оставьте людей, через год у меня будут новые заводы».</a:t>
            </a:r>
            <a:endParaRPr lang="ru-RU" sz="1700" dirty="0"/>
          </a:p>
          <a:p>
            <a:pPr algn="r"/>
            <a:r>
              <a:rPr lang="ru-RU" sz="1700" dirty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Г. Форд</a:t>
            </a:r>
            <a:endParaRPr lang="ru-RU" sz="1700" dirty="0"/>
          </a:p>
        </p:txBody>
      </p:sp>
    </p:spTree>
    <p:extLst>
      <p:ext uri="{BB962C8B-B14F-4D97-AF65-F5344CB8AC3E}">
        <p14:creationId xmlns:p14="http://schemas.microsoft.com/office/powerpoint/2010/main" val="7509937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1909" y="557915"/>
            <a:ext cx="5778366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Narrow" panose="020B0606020202030204" pitchFamily="34" charset="0"/>
              </a:rPr>
              <a:t>Направление: 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Century" panose="02040604050505020304" pitchFamily="18" charset="0"/>
              </a:rPr>
              <a:t>44.03.04 – Профессиональное </a:t>
            </a:r>
            <a:br>
              <a:rPr lang="ru-RU" sz="2000" b="1" dirty="0">
                <a:solidFill>
                  <a:schemeClr val="accent2">
                    <a:lumMod val="75000"/>
                  </a:schemeClr>
                </a:soli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Century" panose="02040604050505020304" pitchFamily="18" charset="0"/>
              </a:rPr>
            </a:b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Century" panose="02040604050505020304" pitchFamily="18" charset="0"/>
              </a:rPr>
              <a:t>обучение (по отраслям)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  <a:p>
            <a:endParaRPr lang="ru-RU" dirty="0">
              <a:latin typeface="Arial Narrow" panose="020B0606020202030204" pitchFamily="34" charset="0"/>
            </a:endParaRPr>
          </a:p>
          <a:p>
            <a:r>
              <a:rPr lang="ru-RU" dirty="0">
                <a:latin typeface="Arial Narrow" panose="020B0606020202030204" pitchFamily="34" charset="0"/>
              </a:rPr>
              <a:t>Профиль: </a:t>
            </a:r>
          </a:p>
          <a:p>
            <a:pPr algn="ctr"/>
            <a:r>
              <a:rPr lang="ru-RU" sz="2800" b="1" cap="all" dirty="0">
                <a:gradFill flip="none" rotWithShape="1">
                  <a:gsLst>
                    <a:gs pos="62000">
                      <a:schemeClr val="accent2">
                        <a:lumMod val="75000"/>
                      </a:schemeClr>
                    </a:gs>
                    <a:gs pos="23000">
                      <a:schemeClr val="accent6">
                        <a:lumMod val="89000"/>
                      </a:schemeClr>
                    </a:gs>
                    <a:gs pos="69000">
                      <a:schemeClr val="accent6">
                        <a:lumMod val="75000"/>
                      </a:schemeClr>
                    </a:gs>
                    <a:gs pos="97000">
                      <a:schemeClr val="accent6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Правоведение </a:t>
            </a:r>
            <a:br>
              <a:rPr lang="ru-RU" sz="2800" b="1" cap="all" dirty="0">
                <a:gradFill flip="none" rotWithShape="1">
                  <a:gsLst>
                    <a:gs pos="62000">
                      <a:schemeClr val="accent2">
                        <a:lumMod val="75000"/>
                      </a:schemeClr>
                    </a:gs>
                    <a:gs pos="23000">
                      <a:schemeClr val="accent6">
                        <a:lumMod val="89000"/>
                      </a:schemeClr>
                    </a:gs>
                    <a:gs pos="69000">
                      <a:schemeClr val="accent6">
                        <a:lumMod val="75000"/>
                      </a:schemeClr>
                    </a:gs>
                    <a:gs pos="97000">
                      <a:schemeClr val="accent6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</a:br>
            <a:r>
              <a:rPr lang="ru-RU" sz="2800" b="1" cap="all" dirty="0">
                <a:gradFill flip="none" rotWithShape="1">
                  <a:gsLst>
                    <a:gs pos="62000">
                      <a:schemeClr val="accent2">
                        <a:lumMod val="75000"/>
                      </a:schemeClr>
                    </a:gs>
                    <a:gs pos="23000">
                      <a:schemeClr val="accent6">
                        <a:lumMod val="89000"/>
                      </a:schemeClr>
                    </a:gs>
                    <a:gs pos="69000">
                      <a:schemeClr val="accent6">
                        <a:lumMod val="75000"/>
                      </a:schemeClr>
                    </a:gs>
                    <a:gs pos="97000">
                      <a:schemeClr val="accent6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и правоохранительная деятельность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13886" y="4996477"/>
            <a:ext cx="544789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cap="small" dirty="0">
                <a:solidFill>
                  <a:schemeClr val="accent6">
                    <a:lumMod val="50000"/>
                  </a:schemeClr>
                </a:solidFill>
                <a:latin typeface="Sitka Small" panose="02000505000000020004" pitchFamily="2" charset="0"/>
              </a:rPr>
              <a:t>Квалификация: бакалавр</a:t>
            </a:r>
          </a:p>
          <a:p>
            <a:pPr algn="ctr">
              <a:lnSpc>
                <a:spcPct val="150000"/>
              </a:lnSpc>
            </a:pPr>
            <a:r>
              <a:rPr lang="ru-RU" b="1" cap="small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reflection blurRad="6350" stA="55000" endA="300" endPos="45500" dir="5400000" sy="-100000" algn="bl" rotWithShape="0"/>
                </a:effectLst>
                <a:latin typeface="Sitka Small" panose="02000505000000020004" pitchFamily="2" charset="0"/>
              </a:rPr>
              <a:t>Заочная форма обучения</a:t>
            </a:r>
          </a:p>
          <a:p>
            <a:pPr algn="ctr">
              <a:lnSpc>
                <a:spcPct val="150000"/>
              </a:lnSpc>
            </a:pPr>
            <a:r>
              <a:rPr lang="ru-RU" b="1" cap="small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reflection blurRad="6350" stA="55000" endA="300" endPos="45500" dir="5400000" sy="-100000" algn="bl" rotWithShape="0"/>
                </a:effectLst>
                <a:latin typeface="Sitka Small" panose="02000505000000020004" pitchFamily="2" charset="0"/>
              </a:rPr>
              <a:t>Бюджетная и коммерческая основы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71659" y="2801267"/>
            <a:ext cx="55569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gradFill flip="none" rotWithShape="1">
                  <a:gsLst>
                    <a:gs pos="0">
                      <a:schemeClr val="accent6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6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6">
                        <a:lumMod val="50000"/>
                        <a:shade val="100000"/>
                        <a:satMod val="115000"/>
                      </a:schemeClr>
                    </a:gs>
                  </a:gsLst>
                  <a:lin ang="13500000" scaled="1"/>
                  <a:tileRect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Основные изучаемые дисциплины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- Образовательное право	- Конституционное право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- Гражданское право		- Уголовное право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- Административное право	- Гражданский процесс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- Трудовое право		- Семейное право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- Уголовный процесс	- Информационное право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- Экологическое право	- Земельное право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- Криминология		- Налоговое право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- Арбитражный процесс	- </a:t>
            </a:r>
            <a:r>
              <a:rPr lang="ru-RU" dirty="0" err="1">
                <a:latin typeface="Arial Narrow" panose="020B0606020202030204" pitchFamily="34" charset="0"/>
              </a:rPr>
              <a:t>Конфликтология</a:t>
            </a:r>
            <a:endParaRPr lang="ru-RU" dirty="0">
              <a:latin typeface="Arial Narrow" panose="020B0606020202030204" pitchFamily="34" charset="0"/>
            </a:endParaRP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- Адвокатура…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71659" y="215944"/>
            <a:ext cx="55989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gradFill flip="none" rotWithShape="1">
                  <a:gsLst>
                    <a:gs pos="0">
                      <a:schemeClr val="accent6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6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6">
                        <a:lumMod val="50000"/>
                        <a:shade val="100000"/>
                        <a:satMod val="115000"/>
                      </a:schemeClr>
                    </a:gs>
                  </a:gsLst>
                  <a:lin ang="13500000" scaled="1"/>
                  <a:tileRect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Сфера профессиональной деятельности:</a:t>
            </a:r>
          </a:p>
          <a:p>
            <a:pPr marL="285750" indent="-285750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образовательные учреждения среднего профессионального и дополнительного профессионального образования, </a:t>
            </a:r>
          </a:p>
          <a:p>
            <a:pPr marL="285750" indent="-285750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учебно-курсовые сети предприятий и организаций,</a:t>
            </a:r>
          </a:p>
          <a:p>
            <a:pPr marL="285750" indent="-285750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центры по подготовке, переподготовке и повышению квалификации рабочих, служащих и специалистов среднего звена, </a:t>
            </a:r>
          </a:p>
          <a:p>
            <a:pPr marL="285750" indent="-285750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службы занятости населения.</a:t>
            </a:r>
          </a:p>
        </p:txBody>
      </p:sp>
      <p:sp>
        <p:nvSpPr>
          <p:cNvPr id="17" name="Волна 16"/>
          <p:cNvSpPr/>
          <p:nvPr/>
        </p:nvSpPr>
        <p:spPr>
          <a:xfrm>
            <a:off x="6083169" y="5640293"/>
            <a:ext cx="5755905" cy="794802"/>
          </a:xfrm>
          <a:prstGeom prst="wave">
            <a:avLst/>
          </a:prstGeom>
          <a:gradFill flip="none" rotWithShape="1">
            <a:gsLst>
              <a:gs pos="98000">
                <a:schemeClr val="accent2">
                  <a:lumMod val="75000"/>
                </a:schemeClr>
              </a:gs>
              <a:gs pos="46000">
                <a:schemeClr val="accent6">
                  <a:lumMod val="95000"/>
                  <a:lumOff val="5000"/>
                </a:schemeClr>
              </a:gs>
              <a:gs pos="100000">
                <a:schemeClr val="accent6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prstTxWarp prst="textWave1">
              <a:avLst/>
            </a:prstTxWarp>
            <a:normAutofit/>
          </a:bodyPr>
          <a:lstStyle/>
          <a:p>
            <a:pPr algn="ctr"/>
            <a:r>
              <a:rPr lang="ru-RU" sz="2000" cap="small" dirty="0"/>
              <a:t>   Новые цели требуют новых знаний! </a:t>
            </a:r>
            <a:r>
              <a:rPr lang="ru-RU" sz="100" cap="small" dirty="0"/>
              <a:t>0000000000000</a:t>
            </a:r>
            <a:r>
              <a:rPr lang="ru-RU" sz="2000" cap="small" dirty="0"/>
              <a:t>       </a:t>
            </a:r>
          </a:p>
        </p:txBody>
      </p:sp>
      <p:pic>
        <p:nvPicPr>
          <p:cNvPr id="13" name="Рисунок 12" descr="https://utro.1obl.ru/upload/medialibrary/90b/90b577972e7354f089c035bc4a04f73a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7581" y="3239448"/>
            <a:ext cx="2863850" cy="1908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2090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1909" y="557915"/>
            <a:ext cx="5778366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Narrow" panose="020B0606020202030204" pitchFamily="34" charset="0"/>
              </a:rPr>
              <a:t>Направление: 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Century" panose="02040604050505020304" pitchFamily="18" charset="0"/>
              </a:rPr>
              <a:t>44.03.04 – Профессиональное </a:t>
            </a:r>
            <a:br>
              <a:rPr lang="ru-RU" sz="2000" b="1" dirty="0">
                <a:solidFill>
                  <a:schemeClr val="accent2">
                    <a:lumMod val="75000"/>
                  </a:schemeClr>
                </a:soli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Century" panose="02040604050505020304" pitchFamily="18" charset="0"/>
              </a:rPr>
            </a:b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Century" panose="02040604050505020304" pitchFamily="18" charset="0"/>
              </a:rPr>
              <a:t>обучение (по отраслям)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  <a:p>
            <a:endParaRPr lang="ru-RU" dirty="0">
              <a:latin typeface="Arial Narrow" panose="020B0606020202030204" pitchFamily="34" charset="0"/>
            </a:endParaRPr>
          </a:p>
          <a:p>
            <a:r>
              <a:rPr lang="ru-RU" dirty="0">
                <a:latin typeface="Arial Narrow" panose="020B0606020202030204" pitchFamily="34" charset="0"/>
              </a:rPr>
              <a:t>Профиль: </a:t>
            </a:r>
          </a:p>
          <a:p>
            <a:pPr algn="ctr"/>
            <a:r>
              <a:rPr lang="ru-RU" sz="2800" b="1" cap="all" dirty="0">
                <a:gradFill flip="none" rotWithShape="1">
                  <a:gsLst>
                    <a:gs pos="62000">
                      <a:schemeClr val="accent2">
                        <a:lumMod val="75000"/>
                      </a:schemeClr>
                    </a:gs>
                    <a:gs pos="23000">
                      <a:schemeClr val="accent6">
                        <a:lumMod val="89000"/>
                      </a:schemeClr>
                    </a:gs>
                    <a:gs pos="69000">
                      <a:schemeClr val="accent6">
                        <a:lumMod val="75000"/>
                      </a:schemeClr>
                    </a:gs>
                    <a:gs pos="97000">
                      <a:schemeClr val="accent6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glow rad="63500">
                    <a:schemeClr val="accent6">
                      <a:lumMod val="20000"/>
                      <a:lumOff val="80000"/>
                      <a:alpha val="40000"/>
                    </a:schemeClr>
                  </a:glow>
                  <a:reflection blurRad="6350" stA="53000" endA="300" endPos="35500" dir="5400000" sy="-90000" algn="bl"/>
                </a:effectLst>
                <a:latin typeface="Lucida Sans Unicode" panose="020B0602030504020204" pitchFamily="34" charset="0"/>
                <a:cs typeface="Lucida Sans Unicode" panose="020B0602030504020204" pitchFamily="34" charset="0"/>
              </a:rPr>
              <a:t>ПРОИЗВОДСТВО ПРОДОВОЛЬСТВЕННЫХ ПРОДУКТОВ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13886" y="4996477"/>
            <a:ext cx="544789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cap="small" dirty="0">
                <a:solidFill>
                  <a:schemeClr val="accent6">
                    <a:lumMod val="50000"/>
                  </a:schemeClr>
                </a:solidFill>
                <a:latin typeface="Sitka Small" panose="02000505000000020004" pitchFamily="2" charset="0"/>
              </a:rPr>
              <a:t>Квалификация: бакалавр</a:t>
            </a:r>
          </a:p>
          <a:p>
            <a:pPr algn="ctr">
              <a:lnSpc>
                <a:spcPct val="150000"/>
              </a:lnSpc>
            </a:pPr>
            <a:r>
              <a:rPr lang="ru-RU" b="1" cap="small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reflection blurRad="6350" stA="55000" endA="300" endPos="45500" dir="5400000" sy="-100000" algn="bl" rotWithShape="0"/>
                </a:effectLst>
                <a:latin typeface="Sitka Small" panose="02000505000000020004" pitchFamily="2" charset="0"/>
              </a:rPr>
              <a:t>Заочная форма обучения</a:t>
            </a:r>
          </a:p>
          <a:p>
            <a:pPr algn="ctr">
              <a:lnSpc>
                <a:spcPct val="150000"/>
              </a:lnSpc>
            </a:pPr>
            <a:r>
              <a:rPr lang="ru-RU" b="1" cap="small" dirty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accent2">
                      <a:lumMod val="40000"/>
                      <a:lumOff val="60000"/>
                      <a:alpha val="60000"/>
                    </a:schemeClr>
                  </a:glow>
                  <a:reflection blurRad="6350" stA="55000" endA="300" endPos="45500" dir="5400000" sy="-100000" algn="bl" rotWithShape="0"/>
                </a:effectLst>
                <a:latin typeface="Sitka Small" panose="02000505000000020004" pitchFamily="2" charset="0"/>
              </a:rPr>
              <a:t>Бюджетная и коммерческая основы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13636" y="2523277"/>
            <a:ext cx="5556980" cy="333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b="1" dirty="0">
                <a:gradFill flip="none" rotWithShape="1">
                  <a:gsLst>
                    <a:gs pos="0">
                      <a:schemeClr val="accent6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6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6">
                        <a:lumMod val="50000"/>
                        <a:shade val="100000"/>
                        <a:satMod val="115000"/>
                      </a:schemeClr>
                    </a:gs>
                  </a:gsLst>
                  <a:lin ang="13500000" scaled="1"/>
                  <a:tileRect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Основные изучаемые дисциплины</a:t>
            </a:r>
          </a:p>
          <a:p>
            <a:pPr lvl="0"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Организация производства на предприятиях </a:t>
            </a:r>
            <a:br>
              <a:rPr lang="ru-RU" dirty="0">
                <a:latin typeface="Arial Narrow" panose="020B0606020202030204" pitchFamily="34" charset="0"/>
              </a:rPr>
            </a:br>
            <a:r>
              <a:rPr lang="ru-RU" dirty="0">
                <a:latin typeface="Arial Narrow" panose="020B0606020202030204" pitchFamily="34" charset="0"/>
              </a:rPr>
              <a:t>общественного питания</a:t>
            </a:r>
          </a:p>
          <a:p>
            <a:pPr lvl="0"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Культура ресторанного сервиса</a:t>
            </a:r>
          </a:p>
          <a:p>
            <a:pPr lvl="0"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Общая технология пищевых производств</a:t>
            </a:r>
          </a:p>
          <a:p>
            <a:pPr lvl="0"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Технологическое оборудование предприятий общественного питания</a:t>
            </a:r>
          </a:p>
          <a:p>
            <a:pPr lvl="0"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Современное оборудование холодильных цехов</a:t>
            </a:r>
          </a:p>
          <a:p>
            <a:pPr lvl="0"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Санитария и гигиена питания</a:t>
            </a:r>
          </a:p>
          <a:p>
            <a:pPr lvl="0"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Физиология питания</a:t>
            </a:r>
          </a:p>
          <a:p>
            <a:pPr lvl="0"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Приготовление и оформление банкетных блюд</a:t>
            </a:r>
          </a:p>
          <a:p>
            <a:pPr lvl="0"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Контроль качества продукции и услуг в отрасли</a:t>
            </a:r>
          </a:p>
          <a:p>
            <a:pPr lvl="0">
              <a:lnSpc>
                <a:spcPct val="90000"/>
              </a:lnSpc>
            </a:pPr>
            <a:r>
              <a:rPr lang="ru-RU" dirty="0">
                <a:latin typeface="Arial Narrow" panose="020B0606020202030204" pitchFamily="34" charset="0"/>
              </a:rPr>
              <a:t>- Пищевые и биологически активные добавки…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71659" y="215944"/>
            <a:ext cx="5598957" cy="2363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b="1" dirty="0">
                <a:gradFill flip="none" rotWithShape="1">
                  <a:gsLst>
                    <a:gs pos="0">
                      <a:schemeClr val="accent6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6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6">
                        <a:lumMod val="50000"/>
                        <a:shade val="100000"/>
                        <a:satMod val="115000"/>
                      </a:schemeClr>
                    </a:gs>
                  </a:gsLst>
                  <a:lin ang="13500000" scaled="1"/>
                  <a:tileRect/>
                </a:gra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Сфера профессиональной деятельности:</a:t>
            </a:r>
          </a:p>
          <a:p>
            <a:pPr marL="285750" lvl="0" indent="-285750">
              <a:lnSpc>
                <a:spcPct val="90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образовательные учреждения среднего профессионального и дополнительного профессионального образования, </a:t>
            </a:r>
          </a:p>
          <a:p>
            <a:pPr marL="285750" indent="-285750">
              <a:lnSpc>
                <a:spcPct val="90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частные фирмы торгово-пищевого обслуживания,</a:t>
            </a:r>
          </a:p>
          <a:p>
            <a:pPr marL="285750" lvl="0" indent="-285750">
              <a:lnSpc>
                <a:spcPct val="90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предприятия системы муниципального и регионального общественного питания,</a:t>
            </a:r>
          </a:p>
          <a:p>
            <a:pPr marL="285750" lvl="0" indent="-285750">
              <a:lnSpc>
                <a:spcPct val="90000"/>
              </a:lnSpc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ru-RU" dirty="0">
                <a:latin typeface="Arial Narrow" panose="020B0606020202030204" pitchFamily="34" charset="0"/>
              </a:rPr>
              <a:t>органы управления образованием, общественным питанием, профилированные ведомства всех уровней.</a:t>
            </a:r>
          </a:p>
        </p:txBody>
      </p:sp>
      <p:sp>
        <p:nvSpPr>
          <p:cNvPr id="17" name="Волна 16"/>
          <p:cNvSpPr/>
          <p:nvPr/>
        </p:nvSpPr>
        <p:spPr>
          <a:xfrm>
            <a:off x="6096001" y="5736095"/>
            <a:ext cx="5743073" cy="794802"/>
          </a:xfrm>
          <a:prstGeom prst="wave">
            <a:avLst/>
          </a:prstGeom>
          <a:gradFill flip="none" rotWithShape="1">
            <a:gsLst>
              <a:gs pos="98000">
                <a:schemeClr val="accent2">
                  <a:lumMod val="75000"/>
                </a:schemeClr>
              </a:gs>
              <a:gs pos="46000">
                <a:schemeClr val="accent6">
                  <a:lumMod val="95000"/>
                  <a:lumOff val="5000"/>
                </a:schemeClr>
              </a:gs>
              <a:gs pos="100000">
                <a:schemeClr val="accent6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>
            <a:prstTxWarp prst="textWave1">
              <a:avLst/>
            </a:prstTxWarp>
            <a:normAutofit/>
          </a:bodyPr>
          <a:lstStyle/>
          <a:p>
            <a:pPr algn="ctr"/>
            <a:r>
              <a:rPr lang="ru-RU" sz="2000" cap="small" dirty="0"/>
              <a:t>  Профессионализм. Ответственность. Престиж.</a:t>
            </a:r>
            <a:r>
              <a:rPr lang="ru-RU" sz="100" cap="small" dirty="0"/>
              <a:t>0000000000000</a:t>
            </a:r>
            <a:r>
              <a:rPr lang="ru-RU" sz="2000" cap="small" dirty="0"/>
              <a:t>       </a:t>
            </a:r>
          </a:p>
        </p:txBody>
      </p:sp>
      <p:pic>
        <p:nvPicPr>
          <p:cNvPr id="13" name="Рисунок 12" descr="http://www.sgau.ru/files/pages/17899/1453134617general_pages_napravlenie_podgotovki_19_03_04_texnologiya_produk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1989" y="3389459"/>
            <a:ext cx="2507682" cy="17186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8755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1077</Words>
  <Application>Microsoft Office PowerPoint</Application>
  <PresentationFormat>Широкоэкранный</PresentationFormat>
  <Paragraphs>233</Paragraphs>
  <Slides>10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3" baseType="lpstr">
      <vt:lpstr>Yu Gothic UI Semibold</vt:lpstr>
      <vt:lpstr>Arial</vt:lpstr>
      <vt:lpstr>Arial Narrow</vt:lpstr>
      <vt:lpstr>Calibri</vt:lpstr>
      <vt:lpstr>Calibri Light</vt:lpstr>
      <vt:lpstr>Century</vt:lpstr>
      <vt:lpstr>Lucida Sans Unicode</vt:lpstr>
      <vt:lpstr>Monotype Corsiva</vt:lpstr>
      <vt:lpstr>Segoe Script</vt:lpstr>
      <vt:lpstr>Sitka Small</vt:lpstr>
      <vt:lpstr>Wingdings</vt:lpstr>
      <vt:lpstr>Тема Office</vt:lpstr>
      <vt:lpstr>Точечный рисунок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Михайлова Людмила Николаевна</dc:creator>
  <cp:lastModifiedBy>☠_BTR_☠ ☠_BTR_☠</cp:lastModifiedBy>
  <cp:revision>45</cp:revision>
  <dcterms:created xsi:type="dcterms:W3CDTF">2020-12-10T04:36:30Z</dcterms:created>
  <dcterms:modified xsi:type="dcterms:W3CDTF">2022-01-19T07:14:00Z</dcterms:modified>
</cp:coreProperties>
</file>