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0" r:id="rId7"/>
    <p:sldId id="261" r:id="rId8"/>
    <p:sldId id="262" r:id="rId9"/>
    <p:sldId id="284" r:id="rId10"/>
    <p:sldId id="266" r:id="rId11"/>
    <p:sldId id="263" r:id="rId12"/>
    <p:sldId id="264" r:id="rId13"/>
    <p:sldId id="268" r:id="rId14"/>
    <p:sldId id="269" r:id="rId15"/>
    <p:sldId id="272" r:id="rId16"/>
    <p:sldId id="285" r:id="rId17"/>
    <p:sldId id="273" r:id="rId18"/>
    <p:sldId id="271" r:id="rId19"/>
    <p:sldId id="270" r:id="rId20"/>
    <p:sldId id="274" r:id="rId21"/>
    <p:sldId id="275" r:id="rId22"/>
    <p:sldId id="276" r:id="rId23"/>
    <p:sldId id="277" r:id="rId24"/>
    <p:sldId id="265" r:id="rId25"/>
    <p:sldId id="278" r:id="rId26"/>
    <p:sldId id="279" r:id="rId27"/>
    <p:sldId id="280" r:id="rId28"/>
    <p:sldId id="281" r:id="rId29"/>
    <p:sldId id="282" r:id="rId30"/>
    <p:sldId id="283" r:id="rId31"/>
    <p:sldId id="286"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04.12.2020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04.12.2020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04.12.2020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04.12.2020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Книги о войне</a:t>
            </a:r>
            <a:endParaRPr lang="ru-RU" dirty="0"/>
          </a:p>
        </p:txBody>
      </p:sp>
      <p:sp>
        <p:nvSpPr>
          <p:cNvPr id="3" name="Подзаголовок 2"/>
          <p:cNvSpPr>
            <a:spLocks noGrp="1"/>
          </p:cNvSpPr>
          <p:nvPr>
            <p:ph type="subTitle" idx="1"/>
          </p:nvPr>
        </p:nvSpPr>
        <p:spPr/>
        <p:txBody>
          <a:bodyPr/>
          <a:lstStyle/>
          <a:p>
            <a:r>
              <a:rPr lang="ru-RU" dirty="0" smtClean="0"/>
              <a:t>Вы не пожалеете, если уделите время этим книгам.</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normAutofit fontScale="90000"/>
          </a:bodyPr>
          <a:lstStyle/>
          <a:p>
            <a:pPr lvl="0"/>
            <a:r>
              <a:rPr lang="ru-RU" dirty="0" smtClean="0">
                <a:latin typeface="Times New Roman" pitchFamily="18" charset="0"/>
                <a:cs typeface="Times New Roman" pitchFamily="18" charset="0"/>
              </a:rPr>
              <a:t>«Солнечная сторона улицы»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Леонид Сергеев</a:t>
            </a:r>
            <a:r>
              <a:rPr lang="ru-RU" dirty="0" smtClean="0"/>
              <a:t/>
            </a:r>
            <a:br>
              <a:rPr lang="ru-RU" dirty="0" smtClean="0"/>
            </a:br>
            <a:endParaRPr lang="ru-RU" dirty="0"/>
          </a:p>
        </p:txBody>
      </p:sp>
      <p:sp>
        <p:nvSpPr>
          <p:cNvPr id="3" name="Содержимое 2"/>
          <p:cNvSpPr>
            <a:spLocks noGrp="1"/>
          </p:cNvSpPr>
          <p:nvPr>
            <p:ph idx="1"/>
          </p:nvPr>
        </p:nvSpPr>
        <p:spPr>
          <a:xfrm>
            <a:off x="3743400" y="1600200"/>
            <a:ext cx="5400600" cy="5257800"/>
          </a:xfrm>
        </p:spPr>
        <p:txBody>
          <a:bodyPr>
            <a:noAutofit/>
          </a:bodyPr>
          <a:lstStyle/>
          <a:p>
            <a:pPr marL="0" indent="269875">
              <a:buNone/>
            </a:pPr>
            <a:r>
              <a:rPr lang="ru-RU" sz="2100" dirty="0" smtClean="0">
                <a:latin typeface="Times New Roman" pitchFamily="18" charset="0"/>
                <a:cs typeface="Times New Roman" pitchFamily="18" charset="0"/>
              </a:rPr>
              <a:t>Даже в самые нелёгкие времена, когда идёт война, детство продолжается. В повести Леонида Сергеева главный герой - мальчишка Егорка, живущий в эвакуации в Казани вместе с родителями. Он очень дружен с отцом-инженером, весельчаком и любителем приключений. Но вот отца забирают на фронт. Егорка ждёт его, но продолжает жить: играет с ребятами из своего двора, переживает первое чувство влюблённости, озорничает и помогает маме. Военное время, будни эвакуации, взрослые радости и беды проходят в повести фоном к главному - детству, где мальчишки всегда остаются мальчишками. </a:t>
            </a:r>
            <a:endParaRPr lang="ru-RU" sz="2100" dirty="0">
              <a:latin typeface="Times New Roman" pitchFamily="18" charset="0"/>
              <a:cs typeface="Times New Roman" pitchFamily="18" charset="0"/>
            </a:endParaRPr>
          </a:p>
        </p:txBody>
      </p:sp>
      <p:pic>
        <p:nvPicPr>
          <p:cNvPr id="23554" name="Picture 2" descr="Леонид Сергеев. Солнечная сторона улицы"/>
          <p:cNvPicPr>
            <a:picLocks noChangeAspect="1" noChangeArrowheads="1"/>
          </p:cNvPicPr>
          <p:nvPr/>
        </p:nvPicPr>
        <p:blipFill>
          <a:blip r:embed="rId2" cstate="print"/>
          <a:srcRect/>
          <a:stretch>
            <a:fillRect/>
          </a:stretch>
        </p:blipFill>
        <p:spPr bwMode="auto">
          <a:xfrm>
            <a:off x="251520" y="1772816"/>
            <a:ext cx="3333105" cy="4489304"/>
          </a:xfrm>
          <a:prstGeom prst="rect">
            <a:avLst/>
          </a:prstGeom>
          <a:noFill/>
        </p:spPr>
      </p:pic>
      <p:pic>
        <p:nvPicPr>
          <p:cNvPr id="5" name="Picture 8" descr="Файл:RARS 6+.svg — Википедия"/>
          <p:cNvPicPr>
            <a:picLocks noChangeAspect="1" noChangeArrowheads="1"/>
          </p:cNvPicPr>
          <p:nvPr/>
        </p:nvPicPr>
        <p:blipFill>
          <a:blip r:embed="rId3" cstate="print"/>
          <a:srcRect/>
          <a:stretch>
            <a:fillRect/>
          </a:stretch>
        </p:blipFill>
        <p:spPr bwMode="auto">
          <a:xfrm>
            <a:off x="7956376" y="404664"/>
            <a:ext cx="792088" cy="7920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fontScale="90000"/>
          </a:bodyPr>
          <a:lstStyle/>
          <a:p>
            <a:pPr lvl="0"/>
            <a:r>
              <a:rPr lang="ru-RU" dirty="0" smtClean="0">
                <a:latin typeface="Times New Roman" pitchFamily="18" charset="0"/>
                <a:cs typeface="Times New Roman" pitchFamily="18" charset="0"/>
              </a:rPr>
              <a:t>«Убиты под Москвой»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Константин Воробьев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3779912" y="1412776"/>
            <a:ext cx="5364088" cy="5445224"/>
          </a:xfrm>
        </p:spPr>
        <p:txBody>
          <a:bodyPr>
            <a:normAutofit fontScale="62500" lnSpcReduction="20000"/>
          </a:bodyPr>
          <a:lstStyle/>
          <a:p>
            <a:pPr marL="0" indent="360363">
              <a:buNone/>
            </a:pPr>
            <a:r>
              <a:rPr lang="ru-RU" dirty="0" smtClean="0">
                <a:latin typeface="Times New Roman" pitchFamily="18" charset="0"/>
                <a:cs typeface="Times New Roman" pitchFamily="18" charset="0"/>
              </a:rPr>
              <a:t>Повести «Крик» (1962) и «Убиты под Москвой» (1963) — правдивый рассказ об обороне Москвы осенью 1941 года. Во время нахождения в подполье в 1943 году Воробьёв написал автобиографическую повесть «Это мы, Господи!» о пережитом в плену. Это произведение такой художественной значимости, что, по словам В. Астафьева, «даже в незавершённом виде... может и должно стоять на одной полке с русской классикой». В основу рассказа «Немец в валенках» (1966) положен реальный факт из лагерной жизни. В Саласпилсе в лагере для военнопленных встретился Воробьёву охранник, который проникся сочувствием к пленному русскому и стал приносить ему хлеб. Действие рассказа «Уха без соли» (1968) хотя и происходит в мирное время, но страшные отзвуки войны ещё долго не затихнут в сердцах тех, кто её пережил.</a:t>
            </a:r>
            <a:endParaRPr lang="ru-RU" dirty="0">
              <a:latin typeface="Times New Roman" pitchFamily="18" charset="0"/>
              <a:cs typeface="Times New Roman" pitchFamily="18" charset="0"/>
            </a:endParaRPr>
          </a:p>
        </p:txBody>
      </p:sp>
      <p:pic>
        <p:nvPicPr>
          <p:cNvPr id="4" name="Picture 4" descr="Файл:RARS 12+.svg — Википедия"/>
          <p:cNvPicPr>
            <a:picLocks noChangeAspect="1" noChangeArrowheads="1"/>
          </p:cNvPicPr>
          <p:nvPr/>
        </p:nvPicPr>
        <p:blipFill>
          <a:blip r:embed="rId2" cstate="print"/>
          <a:srcRect/>
          <a:stretch>
            <a:fillRect/>
          </a:stretch>
        </p:blipFill>
        <p:spPr bwMode="auto">
          <a:xfrm>
            <a:off x="7884368" y="188640"/>
            <a:ext cx="964903" cy="964903"/>
          </a:xfrm>
          <a:prstGeom prst="rect">
            <a:avLst/>
          </a:prstGeom>
          <a:noFill/>
        </p:spPr>
      </p:pic>
      <p:pic>
        <p:nvPicPr>
          <p:cNvPr id="2050" name="Picture 2" descr="Убиты под Москвой (Воробьев К.) - купить книгу с доставкой в  интернет-магазине «Читай-город». ISBN: 978-5-389-17892-2"/>
          <p:cNvPicPr>
            <a:picLocks noChangeAspect="1" noChangeArrowheads="1"/>
          </p:cNvPicPr>
          <p:nvPr/>
        </p:nvPicPr>
        <p:blipFill>
          <a:blip r:embed="rId3" cstate="print"/>
          <a:srcRect/>
          <a:stretch>
            <a:fillRect/>
          </a:stretch>
        </p:blipFill>
        <p:spPr bwMode="auto">
          <a:xfrm>
            <a:off x="467544" y="1412776"/>
            <a:ext cx="3168352" cy="49727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rmAutofit fontScale="90000"/>
          </a:bodyPr>
          <a:lstStyle/>
          <a:p>
            <a:r>
              <a:rPr lang="ru-RU" dirty="0" smtClean="0">
                <a:latin typeface="Times New Roman" pitchFamily="18" charset="0"/>
                <a:cs typeface="Times New Roman" pitchFamily="18" charset="0"/>
              </a:rPr>
              <a:t> «Я должна рассказать»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Маша </a:t>
            </a:r>
            <a:r>
              <a:rPr lang="ru-RU" dirty="0" err="1" smtClean="0">
                <a:latin typeface="Times New Roman" pitchFamily="18" charset="0"/>
                <a:cs typeface="Times New Roman" pitchFamily="18" charset="0"/>
              </a:rPr>
              <a:t>Рольникайте</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3779912" y="1700808"/>
            <a:ext cx="5184576" cy="4925144"/>
          </a:xfrm>
        </p:spPr>
        <p:txBody>
          <a:bodyPr>
            <a:normAutofit fontScale="70000" lnSpcReduction="20000"/>
          </a:bodyPr>
          <a:lstStyle/>
          <a:p>
            <a:pPr marL="0" indent="360363">
              <a:buNone/>
            </a:pPr>
            <a:r>
              <a:rPr lang="ru-RU" dirty="0" smtClean="0">
                <a:latin typeface="Times New Roman" pitchFamily="18" charset="0"/>
                <a:cs typeface="Times New Roman" pitchFamily="18" charset="0"/>
              </a:rPr>
              <a:t>Свой дневник Маша </a:t>
            </a:r>
            <a:r>
              <a:rPr lang="ru-RU" dirty="0" err="1" smtClean="0">
                <a:latin typeface="Times New Roman" pitchFamily="18" charset="0"/>
                <a:cs typeface="Times New Roman" pitchFamily="18" charset="0"/>
              </a:rPr>
              <a:t>Рольникайте</a:t>
            </a:r>
            <a:r>
              <a:rPr lang="ru-RU" dirty="0" smtClean="0">
                <a:latin typeface="Times New Roman" pitchFamily="18" charset="0"/>
                <a:cs typeface="Times New Roman" pitchFamily="18" charset="0"/>
              </a:rPr>
              <a:t> вела в 1941-45 годах, сначала в гетто Вильнюса, затем - в трудовых концентрационных лагерях </a:t>
            </a:r>
            <a:r>
              <a:rPr lang="ru-RU" dirty="0" err="1" smtClean="0">
                <a:latin typeface="Times New Roman" pitchFamily="18" charset="0"/>
                <a:cs typeface="Times New Roman" pitchFamily="18" charset="0"/>
              </a:rPr>
              <a:t>Штразденгоф</a:t>
            </a:r>
            <a:r>
              <a:rPr lang="ru-RU" dirty="0" smtClean="0">
                <a:latin typeface="Times New Roman" pitchFamily="18" charset="0"/>
                <a:cs typeface="Times New Roman" pitchFamily="18" charset="0"/>
              </a:rPr>
              <a:t> (Рига, Латвия) и </a:t>
            </a:r>
            <a:r>
              <a:rPr lang="ru-RU" dirty="0" err="1" smtClean="0">
                <a:latin typeface="Times New Roman" pitchFamily="18" charset="0"/>
                <a:cs typeface="Times New Roman" pitchFamily="18" charset="0"/>
              </a:rPr>
              <a:t>Штуттгоф</a:t>
            </a:r>
            <a:r>
              <a:rPr lang="ru-RU" dirty="0" smtClean="0">
                <a:latin typeface="Times New Roman" pitchFamily="18" charset="0"/>
                <a:cs typeface="Times New Roman" pitchFamily="18" charset="0"/>
              </a:rPr>
              <a:t> (Польша). Дневник ее менее известен, но не менее значим, чем дневник Анны Франк.</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С начала оккупации Литвы германскими войсками и до своего освобождения 10 марта 1945 года. Часть дневников Маше удалось записать, большую часть она вела "в уме", запоминая. Целиком текст дневников был зафиксирован ею в 1946 году, уже в Вильнюсе, а впервые издан - там же, но только в 1963 году, в "оттепель", на литовском языке.</a:t>
            </a:r>
            <a:br>
              <a:rPr lang="ru-RU" dirty="0" smtClean="0">
                <a:latin typeface="Times New Roman" pitchFamily="18" charset="0"/>
                <a:cs typeface="Times New Roman" pitchFamily="18" charset="0"/>
              </a:rPr>
            </a:br>
            <a:r>
              <a:rPr lang="ru-RU" dirty="0" smtClean="0"/>
              <a:t/>
            </a:r>
            <a:br>
              <a:rPr lang="ru-RU" dirty="0" smtClean="0"/>
            </a:br>
            <a:endParaRPr lang="ru-RU" dirty="0"/>
          </a:p>
        </p:txBody>
      </p:sp>
      <p:pic>
        <p:nvPicPr>
          <p:cNvPr id="1026" name="Picture 2" descr="Рольникайте, М. Я должна рассказать"/>
          <p:cNvPicPr>
            <a:picLocks noChangeAspect="1" noChangeArrowheads="1"/>
          </p:cNvPicPr>
          <p:nvPr/>
        </p:nvPicPr>
        <p:blipFill>
          <a:blip r:embed="rId2" cstate="print"/>
          <a:srcRect/>
          <a:stretch>
            <a:fillRect/>
          </a:stretch>
        </p:blipFill>
        <p:spPr bwMode="auto">
          <a:xfrm>
            <a:off x="251520" y="1628800"/>
            <a:ext cx="3333750" cy="4762500"/>
          </a:xfrm>
          <a:prstGeom prst="rect">
            <a:avLst/>
          </a:prstGeom>
          <a:noFill/>
        </p:spPr>
      </p:pic>
      <p:pic>
        <p:nvPicPr>
          <p:cNvPr id="1028" name="Picture 4" descr="Файл:RARS 12+.svg — Википедия"/>
          <p:cNvPicPr>
            <a:picLocks noChangeAspect="1" noChangeArrowheads="1"/>
          </p:cNvPicPr>
          <p:nvPr/>
        </p:nvPicPr>
        <p:blipFill>
          <a:blip r:embed="rId3" cstate="print"/>
          <a:srcRect/>
          <a:stretch>
            <a:fillRect/>
          </a:stretch>
        </p:blipFill>
        <p:spPr bwMode="auto">
          <a:xfrm>
            <a:off x="8028384" y="260648"/>
            <a:ext cx="964903" cy="96490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«Где-то в мире есть солнце» Майкл </a:t>
            </a:r>
            <a:r>
              <a:rPr lang="ru-RU" dirty="0" err="1" smtClean="0">
                <a:latin typeface="Times New Roman" pitchFamily="18" charset="0"/>
                <a:cs typeface="Times New Roman" pitchFamily="18" charset="0"/>
              </a:rPr>
              <a:t>Грюнбаум</a:t>
            </a:r>
            <a:r>
              <a:rPr lang="ru-RU" dirty="0" smtClean="0">
                <a:latin typeface="Times New Roman" pitchFamily="18" charset="0"/>
                <a:cs typeface="Times New Roman" pitchFamily="18" charset="0"/>
              </a:rPr>
              <a:t> и </a:t>
            </a:r>
            <a:r>
              <a:rPr lang="ru-RU" dirty="0" err="1" smtClean="0">
                <a:latin typeface="Times New Roman" pitchFamily="18" charset="0"/>
                <a:cs typeface="Times New Roman" pitchFamily="18" charset="0"/>
              </a:rPr>
              <a:t>Тодд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Хозак-Луи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067944" y="1600200"/>
            <a:ext cx="4896544" cy="5069160"/>
          </a:xfrm>
        </p:spPr>
        <p:txBody>
          <a:bodyPr>
            <a:normAutofit fontScale="62500" lnSpcReduction="20000"/>
          </a:bodyPr>
          <a:lstStyle/>
          <a:p>
            <a:pPr marL="0" indent="360363">
              <a:buNone/>
            </a:pPr>
            <a:r>
              <a:rPr lang="ru-RU" dirty="0" smtClean="0">
                <a:latin typeface="Times New Roman" pitchFamily="18" charset="0"/>
                <a:cs typeface="Times New Roman" pitchFamily="18" charset="0"/>
              </a:rPr>
              <a:t>Майкл </a:t>
            </a:r>
            <a:r>
              <a:rPr lang="ru-RU" dirty="0" err="1" smtClean="0">
                <a:latin typeface="Times New Roman" pitchFamily="18" charset="0"/>
                <a:cs typeface="Times New Roman" pitchFamily="18" charset="0"/>
              </a:rPr>
              <a:t>Грюнбаум</a:t>
            </a:r>
            <a:r>
              <a:rPr lang="ru-RU" dirty="0" smtClean="0">
                <a:latin typeface="Times New Roman" pitchFamily="18" charset="0"/>
                <a:cs typeface="Times New Roman" pitchFamily="18" charset="0"/>
              </a:rPr>
              <a:t> родился в 1930 году в Праге. После того как нацисты в 1939 году оккупировали Чехословакию, его отца арестовали и вскоре убили, а Миша в 1942 году вместе с матерью и сестрой попал в </a:t>
            </a:r>
            <a:r>
              <a:rPr lang="ru-RU" dirty="0" err="1" smtClean="0">
                <a:latin typeface="Times New Roman" pitchFamily="18" charset="0"/>
                <a:cs typeface="Times New Roman" pitchFamily="18" charset="0"/>
              </a:rPr>
              <a:t>Терезин</a:t>
            </a:r>
            <a:r>
              <a:rPr lang="ru-RU" dirty="0" smtClean="0">
                <a:latin typeface="Times New Roman" pitchFamily="18" charset="0"/>
                <a:cs typeface="Times New Roman" pitchFamily="18" charset="0"/>
              </a:rPr>
              <a:t> и пробыл там до конца войны. Майкл удивительно чётко вспоминает свои переживания, страхи, надежды - то, как чувствовал он это тогда, в свои 12-14 лет. Это повествование не просто «основано на реальных событиях» — это и есть реальные события. Это история о том, как в мраке концлагеря двадцатилетний молодой человек, Франта Майер, сумел сплотить 40 совершенно разных ребят и помог им выжить и остаться людьми. Одни дни здесь были полны дружбы и футбольных матчей, другие — ужаса перед отправкой «на восток», в </a:t>
            </a:r>
            <a:r>
              <a:rPr lang="ru-RU" dirty="0" err="1" smtClean="0">
                <a:latin typeface="Times New Roman" pitchFamily="18" charset="0"/>
                <a:cs typeface="Times New Roman" pitchFamily="18" charset="0"/>
              </a:rPr>
              <a:t>Аушвиц</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4" name="Picture 4" descr="Файл:RARS 12+.svg — Википедия"/>
          <p:cNvPicPr>
            <a:picLocks noChangeAspect="1" noChangeArrowheads="1"/>
          </p:cNvPicPr>
          <p:nvPr/>
        </p:nvPicPr>
        <p:blipFill>
          <a:blip r:embed="rId2" cstate="print"/>
          <a:srcRect/>
          <a:stretch>
            <a:fillRect/>
          </a:stretch>
        </p:blipFill>
        <p:spPr bwMode="auto">
          <a:xfrm>
            <a:off x="8172400" y="836712"/>
            <a:ext cx="576064" cy="576064"/>
          </a:xfrm>
          <a:prstGeom prst="rect">
            <a:avLst/>
          </a:prstGeom>
          <a:noFill/>
        </p:spPr>
      </p:pic>
      <p:pic>
        <p:nvPicPr>
          <p:cNvPr id="43010" name="Picture 2" descr="Книга: &quot;Где-то в мире есть солнце. Свидетельство о Холокосте&quot; - Грюнбаум,  Хазак-Лоуи. Купить книгу, читать рецензии | ISBN 978-5-91759-974-8 |  Лабиринт"/>
          <p:cNvPicPr>
            <a:picLocks noChangeAspect="1" noChangeArrowheads="1"/>
          </p:cNvPicPr>
          <p:nvPr/>
        </p:nvPicPr>
        <p:blipFill>
          <a:blip r:embed="rId3" cstate="print"/>
          <a:srcRect/>
          <a:stretch>
            <a:fillRect/>
          </a:stretch>
        </p:blipFill>
        <p:spPr bwMode="auto">
          <a:xfrm>
            <a:off x="467544" y="1556792"/>
            <a:ext cx="3148973" cy="468052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«Зима во время войны» Ян </a:t>
            </a:r>
            <a:r>
              <a:rPr lang="ru-RU" dirty="0" err="1" smtClean="0">
                <a:latin typeface="Times New Roman" pitchFamily="18" charset="0"/>
                <a:cs typeface="Times New Roman" pitchFamily="18" charset="0"/>
              </a:rPr>
              <a:t>Терлау</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3491880" y="1628800"/>
            <a:ext cx="5472608" cy="4824536"/>
          </a:xfrm>
        </p:spPr>
        <p:txBody>
          <a:bodyPr>
            <a:noAutofit/>
          </a:bodyPr>
          <a:lstStyle/>
          <a:p>
            <a:pPr marL="0" indent="360363">
              <a:buNone/>
            </a:pPr>
            <a:r>
              <a:rPr lang="ru-RU" sz="2000" dirty="0" smtClean="0">
                <a:latin typeface="Times New Roman" pitchFamily="18" charset="0"/>
                <a:cs typeface="Times New Roman" pitchFamily="18" charset="0"/>
              </a:rPr>
              <a:t>Декабрь 1944 года. Нидерланды в оккупации уже пять лет. </a:t>
            </a:r>
            <a:r>
              <a:rPr lang="ru-RU" sz="2000" dirty="0" err="1" smtClean="0">
                <a:latin typeface="Times New Roman" pitchFamily="18" charset="0"/>
                <a:cs typeface="Times New Roman" pitchFamily="18" charset="0"/>
              </a:rPr>
              <a:t>Михилю</a:t>
            </a:r>
            <a:r>
              <a:rPr lang="ru-RU" sz="2000" dirty="0" smtClean="0">
                <a:latin typeface="Times New Roman" pitchFamily="18" charset="0"/>
                <a:cs typeface="Times New Roman" pitchFamily="18" charset="0"/>
              </a:rPr>
              <a:t> шестнадцать, и он живет в постоянном страхе. Недавно в соседнем поселке повесили на фонарях всех мужчин. А вчера арестовали соседей. У каждого есть родственник, вынужденный скрываться от нацистов, или друг в концлагере. Лишь бургомистр, отец </a:t>
            </a:r>
            <a:r>
              <a:rPr lang="ru-RU" sz="2000" dirty="0" err="1" smtClean="0">
                <a:latin typeface="Times New Roman" pitchFamily="18" charset="0"/>
                <a:cs typeface="Times New Roman" pitchFamily="18" charset="0"/>
              </a:rPr>
              <a:t>Михиля</a:t>
            </a:r>
            <a:r>
              <a:rPr lang="ru-RU" sz="2000" dirty="0" smtClean="0">
                <a:latin typeface="Times New Roman" pitchFamily="18" charset="0"/>
                <a:cs typeface="Times New Roman" pitchFamily="18" charset="0"/>
              </a:rPr>
              <a:t>, из последних сил сдерживает жестокость захватчиков. А тут — просьба друга, попавшего в застенки гестапо. Просьба жизненно важная — и смертельно опасная. </a:t>
            </a:r>
            <a:r>
              <a:rPr lang="ru-RU" sz="2000" dirty="0" err="1" smtClean="0">
                <a:latin typeface="Times New Roman" pitchFamily="18" charset="0"/>
                <a:cs typeface="Times New Roman" pitchFamily="18" charset="0"/>
              </a:rPr>
              <a:t>Михиль</a:t>
            </a:r>
            <a:r>
              <a:rPr lang="ru-RU" sz="2000" dirty="0" smtClean="0">
                <a:latin typeface="Times New Roman" pitchFamily="18" charset="0"/>
                <a:cs typeface="Times New Roman" pitchFamily="18" charset="0"/>
              </a:rPr>
              <a:t> один не справится. Но кому можно доверять? Кто рискнет помочь? За любое сопротивление и неповиновение — казнь…</a:t>
            </a:r>
            <a:endParaRPr lang="ru-RU" sz="2000" dirty="0">
              <a:latin typeface="Times New Roman" pitchFamily="18" charset="0"/>
              <a:cs typeface="Times New Roman" pitchFamily="18" charset="0"/>
            </a:endParaRPr>
          </a:p>
        </p:txBody>
      </p:sp>
      <p:pic>
        <p:nvPicPr>
          <p:cNvPr id="4" name="Picture 4" descr="Файл:RARS 12+.svg — Википедия"/>
          <p:cNvPicPr>
            <a:picLocks noChangeAspect="1" noChangeArrowheads="1"/>
          </p:cNvPicPr>
          <p:nvPr/>
        </p:nvPicPr>
        <p:blipFill>
          <a:blip r:embed="rId2" cstate="print"/>
          <a:srcRect/>
          <a:stretch>
            <a:fillRect/>
          </a:stretch>
        </p:blipFill>
        <p:spPr bwMode="auto">
          <a:xfrm>
            <a:off x="8316416" y="188640"/>
            <a:ext cx="576064" cy="576064"/>
          </a:xfrm>
          <a:prstGeom prst="rect">
            <a:avLst/>
          </a:prstGeom>
          <a:noFill/>
        </p:spPr>
      </p:pic>
      <p:pic>
        <p:nvPicPr>
          <p:cNvPr id="41986" name="Picture 2" descr="Книга: &quot;Зима во время войны&quot; - Ян Терлау. Купить книгу, читать рецензии |  ISBN 978-5-907178-24-3 | Лабиринт"/>
          <p:cNvPicPr>
            <a:picLocks noChangeAspect="1" noChangeArrowheads="1"/>
          </p:cNvPicPr>
          <p:nvPr/>
        </p:nvPicPr>
        <p:blipFill>
          <a:blip r:embed="rId3" cstate="print"/>
          <a:srcRect/>
          <a:stretch>
            <a:fillRect/>
          </a:stretch>
        </p:blipFill>
        <p:spPr bwMode="auto">
          <a:xfrm>
            <a:off x="323528" y="1340768"/>
            <a:ext cx="2800350" cy="514350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latin typeface="Times New Roman" pitchFamily="18" charset="0"/>
                <a:cs typeface="Times New Roman" pitchFamily="18" charset="0"/>
              </a:rPr>
              <a:t>«Когда я был маленьким, у нас была война…» Станислав </a:t>
            </a:r>
            <a:r>
              <a:rPr lang="ru-RU" sz="3600" dirty="0" err="1" smtClean="0">
                <a:latin typeface="Times New Roman" pitchFamily="18" charset="0"/>
                <a:cs typeface="Times New Roman" pitchFamily="18" charset="0"/>
              </a:rPr>
              <a:t>Олефир</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3779912" y="1484784"/>
            <a:ext cx="5184576" cy="5373216"/>
          </a:xfrm>
        </p:spPr>
        <p:txBody>
          <a:bodyPr>
            <a:normAutofit fontScale="32500" lnSpcReduction="20000"/>
          </a:bodyPr>
          <a:lstStyle/>
          <a:p>
            <a:pPr marL="0" indent="365125">
              <a:buNone/>
            </a:pPr>
            <a:r>
              <a:rPr lang="ru-RU" sz="5200" dirty="0" smtClean="0">
                <a:latin typeface="Times New Roman" pitchFamily="18" charset="0"/>
                <a:cs typeface="Times New Roman" pitchFamily="18" charset="0"/>
              </a:rPr>
              <a:t>В коллекции зарисовок под общим названием «Когда я был маленьким, у нас была война…» как будто сплелись воедино все приметы эпохи. Коллективизация и немецкое наступление, освобождение села и послевоенный голод, «враги народа» и пленные — всё это в книге есть, и всего этого здесь нет. Об определяющих исторических событиях Станислав </a:t>
            </a:r>
            <a:r>
              <a:rPr lang="ru-RU" sz="5200" dirty="0" err="1" smtClean="0">
                <a:latin typeface="Times New Roman" pitchFamily="18" charset="0"/>
                <a:cs typeface="Times New Roman" pitchFamily="18" charset="0"/>
              </a:rPr>
              <a:t>Олефир</a:t>
            </a:r>
            <a:r>
              <a:rPr lang="ru-RU" sz="5200" dirty="0" smtClean="0">
                <a:latin typeface="Times New Roman" pitchFamily="18" charset="0"/>
                <a:cs typeface="Times New Roman" pitchFamily="18" charset="0"/>
              </a:rPr>
              <a:t> рассказывает в кратких очерках с помощью историй простых людей, избегая громких слов и обобщений. А поскольку жизнь в селе, где происходит действие, немыслима без животных, они становятся героями чуть ли не половины рассказов: друзья-собаки, безголосые куры и славный поросёнок Шерстюк, ловко обегающий мины в поисках картошки, оказываются не менее интересны, чем люди. Жизнь оккупированного немцами украинского села показана глазами мальчишки 4-7 лет, для которого одинаково значимы любые события. Неожиданно подаренный немецким солдатом коробок спичек или пробивающая копытами дырки в крыше землянки коза образы, в равной мере трогающие детскую душу. Война обнажает всё самое важное и скрывает сиюминутное, наносное, — проза Станислава </a:t>
            </a:r>
            <a:r>
              <a:rPr lang="ru-RU" sz="5200" dirty="0" err="1" smtClean="0">
                <a:latin typeface="Times New Roman" pitchFamily="18" charset="0"/>
                <a:cs typeface="Times New Roman" pitchFamily="18" charset="0"/>
              </a:rPr>
              <a:t>Олефира</a:t>
            </a:r>
            <a:r>
              <a:rPr lang="ru-RU" sz="5200" dirty="0" smtClean="0">
                <a:latin typeface="Times New Roman" pitchFamily="18" charset="0"/>
                <a:cs typeface="Times New Roman" pitchFamily="18" charset="0"/>
              </a:rPr>
              <a:t> даёт это прочувствовать в полной мере.</a:t>
            </a:r>
          </a:p>
          <a:p>
            <a:endParaRPr lang="ru-RU" dirty="0"/>
          </a:p>
        </p:txBody>
      </p:sp>
      <p:pic>
        <p:nvPicPr>
          <p:cNvPr id="4" name="Picture 4" descr="Файл:RARS 12+.svg — Википедия"/>
          <p:cNvPicPr>
            <a:picLocks noChangeAspect="1" noChangeArrowheads="1"/>
          </p:cNvPicPr>
          <p:nvPr/>
        </p:nvPicPr>
        <p:blipFill>
          <a:blip r:embed="rId2" cstate="print"/>
          <a:srcRect/>
          <a:stretch>
            <a:fillRect/>
          </a:stretch>
        </p:blipFill>
        <p:spPr bwMode="auto">
          <a:xfrm>
            <a:off x="8316416" y="188640"/>
            <a:ext cx="576064" cy="576064"/>
          </a:xfrm>
          <a:prstGeom prst="rect">
            <a:avLst/>
          </a:prstGeom>
          <a:noFill/>
        </p:spPr>
      </p:pic>
      <p:pic>
        <p:nvPicPr>
          <p:cNvPr id="38914" name="Picture 2" descr="Станислав Олефир, Когда я был маленьким, у нас была война… (сборник) –  скачать fb2, epub, pdf на ЛитРес"/>
          <p:cNvPicPr>
            <a:picLocks noChangeAspect="1" noChangeArrowheads="1"/>
          </p:cNvPicPr>
          <p:nvPr/>
        </p:nvPicPr>
        <p:blipFill>
          <a:blip r:embed="rId3" cstate="print"/>
          <a:srcRect/>
          <a:stretch>
            <a:fillRect/>
          </a:stretch>
        </p:blipFill>
        <p:spPr bwMode="auto">
          <a:xfrm>
            <a:off x="179511" y="1484784"/>
            <a:ext cx="3429681" cy="511256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smtClean="0">
                <a:latin typeface="Times New Roman" pitchFamily="18" charset="0"/>
                <a:cs typeface="Times New Roman" pitchFamily="18" charset="0"/>
              </a:rPr>
              <a:t>«Васек Трубачев и его товарищи» Валентина </a:t>
            </a:r>
            <a:r>
              <a:rPr lang="ru-RU" dirty="0" smtClean="0">
                <a:latin typeface="Times New Roman" pitchFamily="18" charset="0"/>
                <a:cs typeface="Times New Roman" pitchFamily="18" charset="0"/>
              </a:rPr>
              <a:t>Осеева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211960" y="1988840"/>
            <a:ext cx="4618856" cy="4525963"/>
          </a:xfrm>
        </p:spPr>
        <p:txBody>
          <a:bodyPr>
            <a:normAutofit fontScale="77500" lnSpcReduction="20000"/>
          </a:bodyPr>
          <a:lstStyle/>
          <a:p>
            <a:pPr marL="0" indent="360363">
              <a:buNone/>
            </a:pPr>
            <a:r>
              <a:rPr lang="ru-RU" dirty="0" smtClean="0">
                <a:latin typeface="Times New Roman" pitchFamily="18" charset="0"/>
                <a:cs typeface="Times New Roman" pitchFamily="18" charset="0"/>
              </a:rPr>
              <a:t>Герои трилогии «Васёк Трубачёв и его товарищи» жили, учились, озорничали, дружили и ссорились несколько десятилетий назад, но тем интереснее совершить путешествие на «машине времени» и заглянуть в их мир. Вот только безоблачная пора детства для Трубачёва и его друзей оказалась слишком короткой: её оборвала Великая Отечественная война.</a:t>
            </a:r>
            <a:endParaRPr lang="ru-RU" dirty="0">
              <a:latin typeface="Times New Roman" pitchFamily="18" charset="0"/>
              <a:cs typeface="Times New Roman" pitchFamily="18" charset="0"/>
            </a:endParaRPr>
          </a:p>
        </p:txBody>
      </p:sp>
      <p:pic>
        <p:nvPicPr>
          <p:cNvPr id="3074" name="Picture 2" descr="Книга: &quot;Васек Трубачев и его товарищи&quot; - Валентина Осеева. Купить книгу,  читать рецензии | ISBN 978-5-699-38062-6 | Лабиринт"/>
          <p:cNvPicPr>
            <a:picLocks noChangeAspect="1" noChangeArrowheads="1"/>
          </p:cNvPicPr>
          <p:nvPr/>
        </p:nvPicPr>
        <p:blipFill>
          <a:blip r:embed="rId2" cstate="print"/>
          <a:srcRect/>
          <a:stretch>
            <a:fillRect/>
          </a:stretch>
        </p:blipFill>
        <p:spPr bwMode="auto">
          <a:xfrm>
            <a:off x="539552" y="1772816"/>
            <a:ext cx="2880320" cy="4512945"/>
          </a:xfrm>
          <a:prstGeom prst="rect">
            <a:avLst/>
          </a:prstGeom>
          <a:noFill/>
        </p:spPr>
      </p:pic>
      <p:pic>
        <p:nvPicPr>
          <p:cNvPr id="5" name="Picture 4" descr="Файл:RARS 12+.svg — Википедия"/>
          <p:cNvPicPr>
            <a:picLocks noChangeAspect="1" noChangeArrowheads="1"/>
          </p:cNvPicPr>
          <p:nvPr/>
        </p:nvPicPr>
        <p:blipFill>
          <a:blip r:embed="rId3" cstate="print"/>
          <a:srcRect/>
          <a:stretch>
            <a:fillRect/>
          </a:stretch>
        </p:blipFill>
        <p:spPr bwMode="auto">
          <a:xfrm>
            <a:off x="8244408" y="620688"/>
            <a:ext cx="720080" cy="72008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«Сахарный ребенок» Ольга Громова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3419872" y="1600200"/>
            <a:ext cx="5544616" cy="5069160"/>
          </a:xfrm>
        </p:spPr>
        <p:txBody>
          <a:bodyPr>
            <a:normAutofit fontScale="62500" lnSpcReduction="20000"/>
          </a:bodyPr>
          <a:lstStyle/>
          <a:p>
            <a:pPr marL="0" indent="360363">
              <a:buNone/>
            </a:pPr>
            <a:r>
              <a:rPr lang="ru-RU" dirty="0" err="1" smtClean="0"/>
              <a:t>Стеллы</a:t>
            </a:r>
            <a:r>
              <a:rPr lang="ru-RU" dirty="0" smtClean="0"/>
              <a:t> </a:t>
            </a:r>
            <a:r>
              <a:rPr lang="ru-RU" dirty="0" err="1" smtClean="0"/>
              <a:t>Нудольской</a:t>
            </a:r>
            <a:r>
              <a:rPr lang="ru-RU" dirty="0" smtClean="0"/>
              <a:t>, чье детство пришлось на конец 30-х - начало 40-х годов в Советском Союзе. Это очень личный и берущий за душу рассказ о том, как пятилетняя Эля, счастливо растущая в любящей семье, вдруг оказывается дочерью "врага народа" и попадает в страшный, непонятный ей мир: после ареста отца их вместе с матерью отправляют в лагерь в Киргизии как ЧСИР (членов семьи изменника Родины) и СОЭ (социально опасные элементы). Но несмотря на все испытания, голод и болезни, которые им приходится пережить, Эля и ее мама не падают духом: читают стихи, поют песни, шутят, по-настоящему заботятся друг о друге. «Сахарный ребенок» — это во многом «роман воспитания», история о любви, а еще о том, что такое достоинство и что такое свобода. Точнее всего о свободе говорит мама Эли: «Рабство - это состояние души. Свободного человека сделать рабом нельзя».</a:t>
            </a:r>
            <a:endParaRPr lang="ru-RU" dirty="0"/>
          </a:p>
        </p:txBody>
      </p:sp>
      <p:pic>
        <p:nvPicPr>
          <p:cNvPr id="4" name="Picture 4" descr="Файл:RARS 12+.svg — Википедия"/>
          <p:cNvPicPr>
            <a:picLocks noChangeAspect="1" noChangeArrowheads="1"/>
          </p:cNvPicPr>
          <p:nvPr/>
        </p:nvPicPr>
        <p:blipFill>
          <a:blip r:embed="rId2" cstate="print"/>
          <a:srcRect/>
          <a:stretch>
            <a:fillRect/>
          </a:stretch>
        </p:blipFill>
        <p:spPr bwMode="auto">
          <a:xfrm>
            <a:off x="8316416" y="188640"/>
            <a:ext cx="576064" cy="576064"/>
          </a:xfrm>
          <a:prstGeom prst="rect">
            <a:avLst/>
          </a:prstGeom>
          <a:noFill/>
        </p:spPr>
      </p:pic>
      <p:pic>
        <p:nvPicPr>
          <p:cNvPr id="37890" name="Picture 2" descr="Ольга Громова, Сахарный ребенок. История девочки из прошлого века,  рассказанная Стеллой Нудольской – скачать fb2, epub, pdf на ЛитРес"/>
          <p:cNvPicPr>
            <a:picLocks noChangeAspect="1" noChangeArrowheads="1"/>
          </p:cNvPicPr>
          <p:nvPr/>
        </p:nvPicPr>
        <p:blipFill>
          <a:blip r:embed="rId3" cstate="print"/>
          <a:srcRect/>
          <a:stretch>
            <a:fillRect/>
          </a:stretch>
        </p:blipFill>
        <p:spPr bwMode="auto">
          <a:xfrm>
            <a:off x="251520" y="1700808"/>
            <a:ext cx="3143250" cy="472440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«Остров в море» </a:t>
            </a:r>
            <a:r>
              <a:rPr lang="ru-RU" dirty="0" err="1" smtClean="0">
                <a:latin typeface="Times New Roman" pitchFamily="18" charset="0"/>
                <a:cs typeface="Times New Roman" pitchFamily="18" charset="0"/>
              </a:rPr>
              <a:t>Анника</a:t>
            </a:r>
            <a:r>
              <a:rPr lang="ru-RU" dirty="0" smtClean="0">
                <a:latin typeface="Times New Roman" pitchFamily="18" charset="0"/>
                <a:cs typeface="Times New Roman" pitchFamily="18" charset="0"/>
              </a:rPr>
              <a:t> Тор</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3707904" y="1600200"/>
            <a:ext cx="5184576" cy="4997152"/>
          </a:xfrm>
        </p:spPr>
        <p:txBody>
          <a:bodyPr>
            <a:normAutofit fontScale="55000" lnSpcReduction="20000"/>
          </a:bodyPr>
          <a:lstStyle/>
          <a:p>
            <a:pPr marL="0" indent="360363">
              <a:buNone/>
            </a:pPr>
            <a:r>
              <a:rPr lang="ru-RU" dirty="0" smtClean="0">
                <a:latin typeface="Times New Roman" pitchFamily="18" charset="0"/>
                <a:cs typeface="Times New Roman" pitchFamily="18" charset="0"/>
              </a:rPr>
              <a:t>Сестрам </a:t>
            </a:r>
            <a:r>
              <a:rPr lang="ru-RU" dirty="0" err="1" smtClean="0">
                <a:latin typeface="Times New Roman" pitchFamily="18" charset="0"/>
                <a:cs typeface="Times New Roman" pitchFamily="18" charset="0"/>
              </a:rPr>
              <a:t>Штеффи</a:t>
            </a:r>
            <a:r>
              <a:rPr lang="ru-RU" dirty="0" smtClean="0">
                <a:latin typeface="Times New Roman" pitchFamily="18" charset="0"/>
                <a:cs typeface="Times New Roman" pitchFamily="18" charset="0"/>
              </a:rPr>
              <a:t> и Нелли приходится бежать в Швецию, спасаясь от преследования евреев в родной Австрии. Это значит, что девочкам предстоит жить здесь - на краю земли, в разных семьях, а потом - и городах, за сотни миль от родителей. Неизвестно, сколько это продлится, и кажется, что здесь - только море и камни. Здесь нет войны, нет гонений на евреев, но есть люди, которые поддерживают фашизм... А сами </a:t>
            </a:r>
            <a:r>
              <a:rPr lang="ru-RU" dirty="0" err="1" smtClean="0">
                <a:latin typeface="Times New Roman" pitchFamily="18" charset="0"/>
                <a:cs typeface="Times New Roman" pitchFamily="18" charset="0"/>
              </a:rPr>
              <a:t>Штеффи</a:t>
            </a:r>
            <a:r>
              <a:rPr lang="ru-RU" dirty="0" smtClean="0">
                <a:latin typeface="Times New Roman" pitchFamily="18" charset="0"/>
                <a:cs typeface="Times New Roman" pitchFamily="18" charset="0"/>
              </a:rPr>
              <a:t> и Нелли - остаются обычными девочками, хоть и в чужой стране.</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Тетралогия </a:t>
            </a:r>
            <a:r>
              <a:rPr lang="ru-RU" dirty="0" err="1" smtClean="0">
                <a:latin typeface="Times New Roman" pitchFamily="18" charset="0"/>
                <a:cs typeface="Times New Roman" pitchFamily="18" charset="0"/>
              </a:rPr>
              <a:t>Анники</a:t>
            </a:r>
            <a:r>
              <a:rPr lang="ru-RU" dirty="0" smtClean="0">
                <a:latin typeface="Times New Roman" pitchFamily="18" charset="0"/>
                <a:cs typeface="Times New Roman" pitchFamily="18" charset="0"/>
              </a:rPr>
              <a:t> Тор переиздается в России в двух томах - по две книги в каждом томе. В первый том вошли книги - "Остров в море" и "Пруд белых лилий". Первая часть, "Остров в море" впервые вышла по-русски в 2006 году, сразу же стала бестселлером и победила во Всероссийском конкурсе "Детское читательское жюри".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Продолжение истории </a:t>
            </a:r>
            <a:r>
              <a:rPr lang="ru-RU" dirty="0" err="1" smtClean="0">
                <a:latin typeface="Times New Roman" pitchFamily="18" charset="0"/>
                <a:cs typeface="Times New Roman" pitchFamily="18" charset="0"/>
              </a:rPr>
              <a:t>Штеффи</a:t>
            </a:r>
            <a:r>
              <a:rPr lang="ru-RU" dirty="0" smtClean="0">
                <a:latin typeface="Times New Roman" pitchFamily="18" charset="0"/>
                <a:cs typeface="Times New Roman" pitchFamily="18" charset="0"/>
              </a:rPr>
              <a:t> и Нелли - во втором томе, "Глубина моря. Открытое море</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1026" name="Picture 2" descr="Книга &quot;Остров в море. Пруд белых лилий. Глубина моря. Открытое море. В 2  томах (комплект из 2 книг)&quot; – купить книгу ISBN 978-5-91759-494-1 с быстрой  доставкой в интернет-магазине OZON"/>
          <p:cNvPicPr>
            <a:picLocks noChangeAspect="1" noChangeArrowheads="1"/>
          </p:cNvPicPr>
          <p:nvPr/>
        </p:nvPicPr>
        <p:blipFill>
          <a:blip r:embed="rId2" cstate="print"/>
          <a:srcRect/>
          <a:stretch>
            <a:fillRect/>
          </a:stretch>
        </p:blipFill>
        <p:spPr bwMode="auto">
          <a:xfrm>
            <a:off x="251520" y="1700808"/>
            <a:ext cx="3448050" cy="4762500"/>
          </a:xfrm>
          <a:prstGeom prst="rect">
            <a:avLst/>
          </a:prstGeom>
          <a:noFill/>
        </p:spPr>
      </p:pic>
      <p:pic>
        <p:nvPicPr>
          <p:cNvPr id="5" name="Picture 4" descr="Файл:RARS 12+.svg — Википедия"/>
          <p:cNvPicPr>
            <a:picLocks noChangeAspect="1" noChangeArrowheads="1"/>
          </p:cNvPicPr>
          <p:nvPr/>
        </p:nvPicPr>
        <p:blipFill>
          <a:blip r:embed="rId3" cstate="print"/>
          <a:srcRect/>
          <a:stretch>
            <a:fillRect/>
          </a:stretch>
        </p:blipFill>
        <p:spPr bwMode="auto">
          <a:xfrm>
            <a:off x="8316416" y="188640"/>
            <a:ext cx="576064" cy="57606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«Четвертая высота» Елена Ильина </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3707904" y="1600200"/>
            <a:ext cx="5256584" cy="4997152"/>
          </a:xfrm>
        </p:spPr>
        <p:txBody>
          <a:bodyPr>
            <a:normAutofit fontScale="70000" lnSpcReduction="20000"/>
          </a:bodyPr>
          <a:lstStyle/>
          <a:p>
            <a:pPr marL="0" indent="360363">
              <a:buNone/>
            </a:pPr>
            <a:r>
              <a:rPr lang="ru-RU" dirty="0" smtClean="0">
                <a:latin typeface="Times New Roman" pitchFamily="18" charset="0"/>
                <a:cs typeface="Times New Roman" pitchFamily="18" charset="0"/>
              </a:rPr>
              <a:t>Эта книга, основанная на реальных событиях, посвящена Гуле Королёвой, девочке, которая снималась в кино, ездила в "Артек", изучала жизнь медвежат в зоопарке, прыгала с вышки - брала высоту за высотой, воспитывая характер.</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Гуля не умела скучать, была весёлой и бесстрашной, и когда пришла война, не смогла остаться в стороне. На фронте она взяла ещё одну свою высоту, самую последнюю. Жизнь Гули Королёвой, такая яркая и насыщенная, была очень короткой. Всего двадцать лет.</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Но книга о ней, любимая многими поколениями, вошла в фонд классической детской литературы, подарив Гуле Королёвой бессмертие.</a:t>
            </a:r>
            <a:r>
              <a:rPr lang="ru-RU" dirty="0" smtClean="0"/>
              <a:t/>
            </a:r>
            <a:br>
              <a:rPr lang="ru-RU" dirty="0" smtClean="0"/>
            </a:br>
            <a:endParaRPr lang="ru-RU" dirty="0"/>
          </a:p>
        </p:txBody>
      </p:sp>
      <p:pic>
        <p:nvPicPr>
          <p:cNvPr id="2050" name="Picture 2" descr="Книга: &quot;Четвёртая высота&quot; - Елена Ильина. Купить книгу, читать рецензии |  ISBN 978-5-17-094595-5 | Лабиринт"/>
          <p:cNvPicPr>
            <a:picLocks noChangeAspect="1" noChangeArrowheads="1"/>
          </p:cNvPicPr>
          <p:nvPr/>
        </p:nvPicPr>
        <p:blipFill>
          <a:blip r:embed="rId2" cstate="print"/>
          <a:srcRect/>
          <a:stretch>
            <a:fillRect/>
          </a:stretch>
        </p:blipFill>
        <p:spPr bwMode="auto">
          <a:xfrm>
            <a:off x="323528" y="1844824"/>
            <a:ext cx="3027088" cy="4320480"/>
          </a:xfrm>
          <a:prstGeom prst="rect">
            <a:avLst/>
          </a:prstGeom>
          <a:noFill/>
        </p:spPr>
      </p:pic>
      <p:pic>
        <p:nvPicPr>
          <p:cNvPr id="5" name="Picture 4" descr="Файл:RARS 12+.svg — Википедия"/>
          <p:cNvPicPr>
            <a:picLocks noChangeAspect="1" noChangeArrowheads="1"/>
          </p:cNvPicPr>
          <p:nvPr/>
        </p:nvPicPr>
        <p:blipFill>
          <a:blip r:embed="rId3" cstate="print"/>
          <a:srcRect/>
          <a:stretch>
            <a:fillRect/>
          </a:stretch>
        </p:blipFill>
        <p:spPr bwMode="auto">
          <a:xfrm>
            <a:off x="8316416" y="188640"/>
            <a:ext cx="576064" cy="57606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normAutofit fontScale="90000"/>
          </a:bodyPr>
          <a:lstStyle/>
          <a:p>
            <a:pPr lvl="0"/>
            <a:r>
              <a:rPr lang="ru-RU" dirty="0" smtClean="0">
                <a:latin typeface="Times New Roman" pitchFamily="18" charset="0"/>
                <a:cs typeface="Times New Roman" pitchFamily="18" charset="0"/>
              </a:rPr>
              <a:t>«Петька, Джек и мальчишки»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Виктор </a:t>
            </a:r>
            <a:r>
              <a:rPr lang="ru-RU" dirty="0" err="1" smtClean="0">
                <a:latin typeface="Times New Roman" pitchFamily="18" charset="0"/>
                <a:cs typeface="Times New Roman" pitchFamily="18" charset="0"/>
              </a:rPr>
              <a:t>Конецкий</a:t>
            </a:r>
            <a:r>
              <a:rPr lang="ru-RU" dirty="0" smtClean="0"/>
              <a:t/>
            </a:r>
            <a:br>
              <a:rPr lang="ru-RU" dirty="0" smtClean="0"/>
            </a:br>
            <a:endParaRPr lang="ru-RU" dirty="0"/>
          </a:p>
        </p:txBody>
      </p:sp>
      <p:sp>
        <p:nvSpPr>
          <p:cNvPr id="3" name="Содержимое 2"/>
          <p:cNvSpPr>
            <a:spLocks noGrp="1"/>
          </p:cNvSpPr>
          <p:nvPr>
            <p:ph idx="1"/>
          </p:nvPr>
        </p:nvSpPr>
        <p:spPr>
          <a:xfrm>
            <a:off x="3707904" y="1484784"/>
            <a:ext cx="5436096" cy="5184576"/>
          </a:xfrm>
        </p:spPr>
        <p:txBody>
          <a:bodyPr>
            <a:noAutofit/>
          </a:bodyPr>
          <a:lstStyle/>
          <a:p>
            <a:pPr marL="0" indent="360363">
              <a:buNone/>
            </a:pPr>
            <a:r>
              <a:rPr lang="ru-RU" sz="2000" dirty="0" smtClean="0">
                <a:latin typeface="Times New Roman" pitchFamily="18" charset="0"/>
                <a:cs typeface="Times New Roman" pitchFamily="18" charset="0"/>
              </a:rPr>
              <a:t>Петька, главный герой рассказа В. </a:t>
            </a:r>
            <a:r>
              <a:rPr lang="ru-RU" sz="2000" dirty="0" err="1" smtClean="0">
                <a:latin typeface="Times New Roman" pitchFamily="18" charset="0"/>
                <a:cs typeface="Times New Roman" pitchFamily="18" charset="0"/>
              </a:rPr>
              <a:t>Конецкого</a:t>
            </a:r>
            <a:r>
              <a:rPr lang="ru-RU" sz="2000" dirty="0" smtClean="0">
                <a:latin typeface="Times New Roman" pitchFamily="18" charset="0"/>
                <a:cs typeface="Times New Roman" pitchFamily="18" charset="0"/>
              </a:rPr>
              <a:t>, вместе с матерью, недавно молодой и красивой, а теперь седой и слабой, приезжает в маленький азиатский городок из блокадного Ленинграда. От недоедания у Петьки судороги и часто кружится голова. Он постоянно вспоминает об искрошенном минами Ладожском заливе, голоде и холоде. Ему и жить-то уже не хочется. К тому же Петьку травит шайка местных пацанов. Но вот в Петькиной жизни появляется здоровенный пёс Джек, который становится его защитником и самым лучшим другом. Благодаря Джеку Петька обретает желание жить, но… буквально надрывая сердце и душу, отдаёт Джека на фронт - выносить раненых из боя.</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pic>
        <p:nvPicPr>
          <p:cNvPr id="22530" name="Picture 2" descr="Виктор Конецкий. Петька, Джек и мальчишки"/>
          <p:cNvPicPr>
            <a:picLocks noChangeAspect="1" noChangeArrowheads="1"/>
          </p:cNvPicPr>
          <p:nvPr/>
        </p:nvPicPr>
        <p:blipFill>
          <a:blip r:embed="rId2" cstate="print"/>
          <a:srcRect/>
          <a:stretch>
            <a:fillRect/>
          </a:stretch>
        </p:blipFill>
        <p:spPr bwMode="auto">
          <a:xfrm>
            <a:off x="179512" y="1700808"/>
            <a:ext cx="3417649" cy="4464496"/>
          </a:xfrm>
          <a:prstGeom prst="rect">
            <a:avLst/>
          </a:prstGeom>
          <a:noFill/>
        </p:spPr>
      </p:pic>
      <p:pic>
        <p:nvPicPr>
          <p:cNvPr id="22532" name="Picture 4" descr="Файл:RARS 0+.svg — Википедия"/>
          <p:cNvPicPr>
            <a:picLocks noChangeAspect="1" noChangeArrowheads="1"/>
          </p:cNvPicPr>
          <p:nvPr/>
        </p:nvPicPr>
        <p:blipFill>
          <a:blip r:embed="rId3" cstate="print"/>
          <a:srcRect/>
          <a:stretch>
            <a:fillRect/>
          </a:stretch>
        </p:blipFill>
        <p:spPr bwMode="auto">
          <a:xfrm>
            <a:off x="8028384" y="260648"/>
            <a:ext cx="899592" cy="89959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«Должна остаться живой»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Людмила Никольская</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3995936" y="1600200"/>
            <a:ext cx="4896544" cy="4997152"/>
          </a:xfrm>
        </p:spPr>
        <p:txBody>
          <a:bodyPr>
            <a:normAutofit fontScale="55000" lnSpcReduction="20000"/>
          </a:bodyPr>
          <a:lstStyle/>
          <a:p>
            <a:pPr marL="0" indent="269875">
              <a:buNone/>
            </a:pPr>
            <a:r>
              <a:rPr lang="ru-RU" sz="3800" dirty="0" smtClean="0">
                <a:latin typeface="Times New Roman" pitchFamily="18" charset="0"/>
                <a:cs typeface="Times New Roman" pitchFamily="18" charset="0"/>
              </a:rPr>
              <a:t>Повесть Людмилы Никольской рассказывает о нескольких днях из жизни девочки Майи. Но что это за дни! Зима 1941 года, в блокадном Ленинграде царят холод, голод, смерть и подлость. А Майе всего 11 лет, и она остаётся ребёнком даже в это чудовищное время. Людмила Никольская, сама пережившая блокаду, пишет прежде всего о жизни, какой бы страшной она ни была. Майя спорит с мамой, хохочет с соседским мальчишкой, отогревает бездомного котёнка, заботится о соседях и продолжает жить изо всех сил. Иллюстрации Лизы </a:t>
            </a:r>
            <a:r>
              <a:rPr lang="ru-RU" sz="3800" dirty="0" err="1" smtClean="0">
                <a:latin typeface="Times New Roman" pitchFamily="18" charset="0"/>
                <a:cs typeface="Times New Roman" pitchFamily="18" charset="0"/>
              </a:rPr>
              <a:t>Бухаловой</a:t>
            </a:r>
            <a:r>
              <a:rPr lang="ru-RU" sz="3800" dirty="0" smtClean="0">
                <a:latin typeface="Times New Roman" pitchFamily="18" charset="0"/>
                <a:cs typeface="Times New Roman" pitchFamily="18" charset="0"/>
              </a:rPr>
              <a:t> соединяют блокадную реальность Майи с её мечтами о мирной жизни и дают надежду, что самые тяжёлые испытания пройдут, уступив место детству.</a:t>
            </a:r>
          </a:p>
          <a:p>
            <a:endParaRPr lang="ru-RU" dirty="0"/>
          </a:p>
        </p:txBody>
      </p:sp>
      <p:pic>
        <p:nvPicPr>
          <p:cNvPr id="4" name="Picture 4" descr="Файл:RARS 12+.svg — Википедия"/>
          <p:cNvPicPr>
            <a:picLocks noChangeAspect="1" noChangeArrowheads="1"/>
          </p:cNvPicPr>
          <p:nvPr/>
        </p:nvPicPr>
        <p:blipFill>
          <a:blip r:embed="rId2" cstate="print"/>
          <a:srcRect/>
          <a:stretch>
            <a:fillRect/>
          </a:stretch>
        </p:blipFill>
        <p:spPr bwMode="auto">
          <a:xfrm>
            <a:off x="8028384" y="404664"/>
            <a:ext cx="576064" cy="576064"/>
          </a:xfrm>
          <a:prstGeom prst="rect">
            <a:avLst/>
          </a:prstGeom>
          <a:noFill/>
        </p:spPr>
      </p:pic>
      <p:pic>
        <p:nvPicPr>
          <p:cNvPr id="36866" name="Picture 2" descr="Книга: &quot;Должна остаться живой&quot; - Людмила Никольская. Купить книгу, читать  рецензии | ISBN 978-5-6043155-9-0 | Лабиринт"/>
          <p:cNvPicPr>
            <a:picLocks noChangeAspect="1" noChangeArrowheads="1"/>
          </p:cNvPicPr>
          <p:nvPr/>
        </p:nvPicPr>
        <p:blipFill>
          <a:blip r:embed="rId3" cstate="print"/>
          <a:srcRect/>
          <a:stretch>
            <a:fillRect/>
          </a:stretch>
        </p:blipFill>
        <p:spPr bwMode="auto">
          <a:xfrm>
            <a:off x="179511" y="1628800"/>
            <a:ext cx="3692841" cy="496855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«А зори здесь тихие…»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Борис Васильев</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3491880" y="1600200"/>
            <a:ext cx="5400600" cy="4997152"/>
          </a:xfrm>
        </p:spPr>
        <p:txBody>
          <a:bodyPr>
            <a:normAutofit fontScale="70000" lnSpcReduction="20000"/>
          </a:bodyPr>
          <a:lstStyle/>
          <a:p>
            <a:pPr marL="0" indent="360363">
              <a:buNone/>
            </a:pPr>
            <a:r>
              <a:rPr lang="ru-RU" dirty="0" smtClean="0">
                <a:latin typeface="Times New Roman" pitchFamily="18" charset="0"/>
                <a:cs typeface="Times New Roman" pitchFamily="18" charset="0"/>
              </a:rPr>
              <a:t>Пять совсем еще юных девушек-зенитчиц под руководством старшины вступают в неравный бой с отрядом немецких диверсантов. Об этом великом, однако не попавшем в сводки военных событий подвиге повесть «А зори здесь тихие…» — шедевр русской «военной прозы», одно из самых проникновенных и трагических произведений о Великой Отечественной войне. Действие повести «Завтра была война» происходит накануне Великой Отечественной войны. Это история о школьниках, их взрослении, первом нравственном выборе и противостоянии, история о выпускниках, которым совсем скоро предстоит взять в руки оружие и отправиться на фронт — защищать Родину.</a:t>
            </a:r>
          </a:p>
          <a:p>
            <a:endParaRPr lang="ru-RU" dirty="0"/>
          </a:p>
        </p:txBody>
      </p:sp>
      <p:pic>
        <p:nvPicPr>
          <p:cNvPr id="35842" name="Picture 2" descr="Книга А зори здесь тихие Борис Васильев купить от 406 ₽, скачать, читать  онлайн отзывы и рецензии | ISBN 978-5-699-94400-2 | Эксмо"/>
          <p:cNvPicPr>
            <a:picLocks noChangeAspect="1" noChangeArrowheads="1"/>
          </p:cNvPicPr>
          <p:nvPr/>
        </p:nvPicPr>
        <p:blipFill>
          <a:blip r:embed="rId2" cstate="print"/>
          <a:srcRect/>
          <a:stretch>
            <a:fillRect/>
          </a:stretch>
        </p:blipFill>
        <p:spPr bwMode="auto">
          <a:xfrm>
            <a:off x="395536" y="1628800"/>
            <a:ext cx="3023878" cy="4752528"/>
          </a:xfrm>
          <a:prstGeom prst="rect">
            <a:avLst/>
          </a:prstGeom>
          <a:noFill/>
        </p:spPr>
      </p:pic>
      <p:pic>
        <p:nvPicPr>
          <p:cNvPr id="5" name="Picture 4" descr="Файл:RARS 12+.svg — Википедия"/>
          <p:cNvPicPr>
            <a:picLocks noChangeAspect="1" noChangeArrowheads="1"/>
          </p:cNvPicPr>
          <p:nvPr/>
        </p:nvPicPr>
        <p:blipFill>
          <a:blip r:embed="rId3" cstate="print"/>
          <a:srcRect/>
          <a:stretch>
            <a:fillRect/>
          </a:stretch>
        </p:blipFill>
        <p:spPr bwMode="auto">
          <a:xfrm>
            <a:off x="8028384" y="404664"/>
            <a:ext cx="576064" cy="57606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143000"/>
          </a:xfrm>
        </p:spPr>
        <p:txBody>
          <a:bodyPr>
            <a:normAutofit fontScale="90000"/>
          </a:bodyPr>
          <a:lstStyle/>
          <a:p>
            <a:r>
              <a:rPr lang="ru-RU" dirty="0" smtClean="0">
                <a:latin typeface="Times New Roman" pitchFamily="18" charset="0"/>
                <a:cs typeface="Times New Roman" pitchFamily="18" charset="0"/>
              </a:rPr>
              <a:t>«У войны не женское лицо»</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Светлана Алексиевич</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3779912" y="1600200"/>
            <a:ext cx="5112568" cy="5069160"/>
          </a:xfrm>
        </p:spPr>
        <p:txBody>
          <a:bodyPr>
            <a:normAutofit fontScale="85000" lnSpcReduction="20000"/>
          </a:bodyPr>
          <a:lstStyle/>
          <a:p>
            <a:pPr marL="0" indent="360363">
              <a:buNone/>
            </a:pPr>
            <a:r>
              <a:rPr lang="ru-RU" dirty="0" smtClean="0">
                <a:latin typeface="Times New Roman" pitchFamily="18" charset="0"/>
                <a:cs typeface="Times New Roman" pitchFamily="18" charset="0"/>
              </a:rPr>
              <a:t>Одна из самых известных в мире книг о войне, положившая начало знаменитому художественно-документальному циклу «Голоса Утопии». «За многоголосное творчество – памятник страданию и мужеству в наше время» Светлана Алексиевич получила в 2015 году Нобелевскую премию по литературе. «У войны не женское лицо» – опыт уникального проникновения в духовный мир женщины, выживающей в нечеловеческих условиях войны. </a:t>
            </a:r>
          </a:p>
          <a:p>
            <a:endParaRPr lang="ru-RU" dirty="0"/>
          </a:p>
        </p:txBody>
      </p:sp>
      <p:pic>
        <p:nvPicPr>
          <p:cNvPr id="34818" name="Picture 2" descr="Светлана Алексиевич, У войны не женское лицо – скачать fb2, epub, pdf на  ЛитРес"/>
          <p:cNvPicPr>
            <a:picLocks noChangeAspect="1" noChangeArrowheads="1"/>
          </p:cNvPicPr>
          <p:nvPr/>
        </p:nvPicPr>
        <p:blipFill>
          <a:blip r:embed="rId2" cstate="print"/>
          <a:srcRect/>
          <a:stretch>
            <a:fillRect/>
          </a:stretch>
        </p:blipFill>
        <p:spPr bwMode="auto">
          <a:xfrm>
            <a:off x="323528" y="1700808"/>
            <a:ext cx="3271633" cy="4896544"/>
          </a:xfrm>
          <a:prstGeom prst="rect">
            <a:avLst/>
          </a:prstGeom>
          <a:noFill/>
        </p:spPr>
      </p:pic>
      <p:pic>
        <p:nvPicPr>
          <p:cNvPr id="5" name="Picture 4" descr="Файл:RARS 16+.svg — Википедия"/>
          <p:cNvPicPr>
            <a:picLocks noChangeAspect="1" noChangeArrowheads="1"/>
          </p:cNvPicPr>
          <p:nvPr/>
        </p:nvPicPr>
        <p:blipFill>
          <a:blip r:embed="rId3" cstate="print"/>
          <a:srcRect/>
          <a:stretch>
            <a:fillRect/>
          </a:stretch>
        </p:blipFill>
        <p:spPr bwMode="auto">
          <a:xfrm>
            <a:off x="8244408" y="188640"/>
            <a:ext cx="720080" cy="72008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latin typeface="Times New Roman" pitchFamily="18" charset="0"/>
                <a:cs typeface="Times New Roman" pitchFamily="18" charset="0"/>
              </a:rPr>
              <a:t>«Дневник Анны Франк»  Анна Франк </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3851920" y="1196752"/>
            <a:ext cx="5112568" cy="5472608"/>
          </a:xfrm>
        </p:spPr>
        <p:txBody>
          <a:bodyPr>
            <a:normAutofit fontScale="25000" lnSpcReduction="20000"/>
          </a:bodyPr>
          <a:lstStyle/>
          <a:p>
            <a:pPr marL="0" indent="360363">
              <a:buNone/>
            </a:pPr>
            <a:r>
              <a:rPr lang="ru-RU" sz="6800" dirty="0" smtClean="0">
                <a:latin typeface="Times New Roman" pitchFamily="18" charset="0"/>
                <a:cs typeface="Times New Roman" pitchFamily="18" charset="0"/>
              </a:rPr>
              <a:t>Эта книга не может оставить равнодушным никого. Отбросив нас на 75 лет назад в период нацистской оккупации Нидерландов, дневник Анны Франк поведает о том, как несколько еврейских семей пытались выжить в тайном убежище, скрываясь от гестапо. День за днём еврейская девочка в своём дневнике рассказывает вымышленной ею подруге </a:t>
            </a:r>
            <a:r>
              <a:rPr lang="ru-RU" sz="6800" dirty="0" err="1" smtClean="0">
                <a:latin typeface="Times New Roman" pitchFamily="18" charset="0"/>
                <a:cs typeface="Times New Roman" pitchFamily="18" charset="0"/>
              </a:rPr>
              <a:t>Китти</a:t>
            </a:r>
            <a:r>
              <a:rPr lang="ru-RU" sz="6800" dirty="0" smtClean="0">
                <a:latin typeface="Times New Roman" pitchFamily="18" charset="0"/>
                <a:cs typeface="Times New Roman" pitchFamily="18" charset="0"/>
              </a:rPr>
              <a:t> всё, что происходит с ней и с другими обитателями убежища, записывая в него свои самые сокровенные мысли, горести и радости. Её детская жизнь по воле взрослых быстро стала недетской, превратив дневник девочки в значимый документ и в обвинительный акт. Последняя запись в дневнике датирована 1 августа 1944 года, вскоре гестапо по доносу арестовало всех обитателей убежища. Судьба Анны и её семьи трагична — все погибли в концлагере, лишь одному отцу девочки </a:t>
            </a:r>
            <a:r>
              <a:rPr lang="ru-RU" sz="6800" dirty="0" err="1" smtClean="0">
                <a:latin typeface="Times New Roman" pitchFamily="18" charset="0"/>
                <a:cs typeface="Times New Roman" pitchFamily="18" charset="0"/>
              </a:rPr>
              <a:t>Отто</a:t>
            </a:r>
            <a:r>
              <a:rPr lang="ru-RU" sz="6800" dirty="0" smtClean="0">
                <a:latin typeface="Times New Roman" pitchFamily="18" charset="0"/>
                <a:cs typeface="Times New Roman" pitchFamily="18" charset="0"/>
              </a:rPr>
              <a:t> Франку чудом удалось выжить, после освобождения из концлагеря вернуться в Нидерланды и найти дневник. В 1947 году Записи были изданы тиражом в 3000 экземпляров. Дневник 6 раз переиздавался и был переведён на 67 языков мира. В 2009 году дневник Анны Франк был признан объектом реестра «Память мира» ЮНЕСКО.</a:t>
            </a:r>
          </a:p>
          <a:p>
            <a:endParaRPr lang="ru-RU" dirty="0"/>
          </a:p>
        </p:txBody>
      </p:sp>
      <p:pic>
        <p:nvPicPr>
          <p:cNvPr id="4" name="Picture 4" descr="Файл:RARS 16+.svg — Википедия"/>
          <p:cNvPicPr>
            <a:picLocks noChangeAspect="1" noChangeArrowheads="1"/>
          </p:cNvPicPr>
          <p:nvPr/>
        </p:nvPicPr>
        <p:blipFill>
          <a:blip r:embed="rId2" cstate="print"/>
          <a:srcRect/>
          <a:stretch>
            <a:fillRect/>
          </a:stretch>
        </p:blipFill>
        <p:spPr bwMode="auto">
          <a:xfrm>
            <a:off x="7740352" y="0"/>
            <a:ext cx="720080" cy="720080"/>
          </a:xfrm>
          <a:prstGeom prst="rect">
            <a:avLst/>
          </a:prstGeom>
          <a:noFill/>
        </p:spPr>
      </p:pic>
      <p:pic>
        <p:nvPicPr>
          <p:cNvPr id="33794" name="Picture 2" descr="Дневник Анны Франк (Анна Франк, Ари Фольман, Дэвид Полонски) — купить в МИФе"/>
          <p:cNvPicPr>
            <a:picLocks noChangeAspect="1" noChangeArrowheads="1"/>
          </p:cNvPicPr>
          <p:nvPr/>
        </p:nvPicPr>
        <p:blipFill>
          <a:blip r:embed="rId3" cstate="print"/>
          <a:srcRect/>
          <a:stretch>
            <a:fillRect/>
          </a:stretch>
        </p:blipFill>
        <p:spPr bwMode="auto">
          <a:xfrm>
            <a:off x="251521" y="1340768"/>
            <a:ext cx="3427532" cy="482453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latin typeface="Times New Roman" pitchFamily="18" charset="0"/>
                <a:cs typeface="Times New Roman" pitchFamily="18" charset="0"/>
              </a:rPr>
              <a:t>«Перекресток» Юрий Слепухин</a:t>
            </a:r>
            <a:endParaRPr lang="ru-RU" sz="4000" dirty="0">
              <a:latin typeface="Times New Roman" pitchFamily="18" charset="0"/>
              <a:cs typeface="Times New Roman" pitchFamily="18" charset="0"/>
            </a:endParaRPr>
          </a:p>
        </p:txBody>
      </p:sp>
      <p:sp>
        <p:nvSpPr>
          <p:cNvPr id="3" name="Содержимое 2"/>
          <p:cNvSpPr>
            <a:spLocks noGrp="1"/>
          </p:cNvSpPr>
          <p:nvPr>
            <p:ph idx="1"/>
          </p:nvPr>
        </p:nvSpPr>
        <p:spPr>
          <a:xfrm>
            <a:off x="3851920" y="1600200"/>
            <a:ext cx="5112568" cy="4997152"/>
          </a:xfrm>
        </p:spPr>
        <p:txBody>
          <a:bodyPr>
            <a:normAutofit fontScale="55000" lnSpcReduction="20000"/>
          </a:bodyPr>
          <a:lstStyle/>
          <a:p>
            <a:pPr marL="0" indent="360363">
              <a:buNone/>
            </a:pPr>
            <a:r>
              <a:rPr lang="ru-RU" sz="3800" dirty="0" smtClean="0">
                <a:latin typeface="Times New Roman" pitchFamily="18" charset="0"/>
                <a:cs typeface="Times New Roman" pitchFamily="18" charset="0"/>
              </a:rPr>
              <a:t>Главные герои романа Юрия Слепухина - семнадцатилетние ребята, вступившие в ту горячую пору юности, когда кажется, что нет на свете ничего невозможного, и когда каждый день настолько насыщен событиями, впечатлениями и чувствами, что проживается как маленькая жизнь. Таня Николаева, бойкая и уверенная в себе, и целеустремленный Сережа Дежнев, мечтающий стать создателем первого в мире завода-автомата, не только взрослеют на страницах этой книги, но и проходят испытания: любовью, расставанием, войной, - и не раз судьба выводит их на </a:t>
            </a:r>
            <a:r>
              <a:rPr lang="ru-RU" sz="3800" i="1" dirty="0" smtClean="0">
                <a:latin typeface="Times New Roman" pitchFamily="18" charset="0"/>
                <a:cs typeface="Times New Roman" pitchFamily="18" charset="0"/>
              </a:rPr>
              <a:t>Перекресток</a:t>
            </a:r>
            <a:r>
              <a:rPr lang="ru-RU" sz="3800" dirty="0" smtClean="0">
                <a:latin typeface="Times New Roman" pitchFamily="18" charset="0"/>
                <a:cs typeface="Times New Roman" pitchFamily="18" charset="0"/>
              </a:rPr>
              <a:t>, когда ребятам приходится выбирать свой дальнейший путь.</a:t>
            </a:r>
            <a:r>
              <a:rPr lang="ru-RU" dirty="0" smtClean="0"/>
              <a:t/>
            </a:r>
            <a:br>
              <a:rPr lang="ru-RU" dirty="0" smtClean="0"/>
            </a:br>
            <a:endParaRPr lang="ru-RU" dirty="0"/>
          </a:p>
        </p:txBody>
      </p:sp>
      <p:pic>
        <p:nvPicPr>
          <p:cNvPr id="24578" name="Picture 2" descr="Юрий Слепухин. Перекрёсток"/>
          <p:cNvPicPr>
            <a:picLocks noChangeAspect="1" noChangeArrowheads="1"/>
          </p:cNvPicPr>
          <p:nvPr/>
        </p:nvPicPr>
        <p:blipFill>
          <a:blip r:embed="rId2" cstate="print"/>
          <a:srcRect/>
          <a:stretch>
            <a:fillRect/>
          </a:stretch>
        </p:blipFill>
        <p:spPr bwMode="auto">
          <a:xfrm>
            <a:off x="251520" y="1628800"/>
            <a:ext cx="3369667" cy="4551170"/>
          </a:xfrm>
          <a:prstGeom prst="rect">
            <a:avLst/>
          </a:prstGeom>
          <a:noFill/>
        </p:spPr>
      </p:pic>
      <p:pic>
        <p:nvPicPr>
          <p:cNvPr id="24580" name="Picture 4" descr="Файл:RARS 16+.svg — Википедия"/>
          <p:cNvPicPr>
            <a:picLocks noChangeAspect="1" noChangeArrowheads="1"/>
          </p:cNvPicPr>
          <p:nvPr/>
        </p:nvPicPr>
        <p:blipFill>
          <a:blip r:embed="rId3" cstate="print"/>
          <a:srcRect/>
          <a:stretch>
            <a:fillRect/>
          </a:stretch>
        </p:blipFill>
        <p:spPr bwMode="auto">
          <a:xfrm>
            <a:off x="8100392" y="188640"/>
            <a:ext cx="864096" cy="86409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«Сестра печали» Вадим </a:t>
            </a:r>
            <a:r>
              <a:rPr lang="ru-RU" dirty="0" err="1" smtClean="0">
                <a:latin typeface="Times New Roman" pitchFamily="18" charset="0"/>
                <a:cs typeface="Times New Roman" pitchFamily="18" charset="0"/>
              </a:rPr>
              <a:t>Шефнер</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3707904" y="1412776"/>
            <a:ext cx="5256584" cy="5445224"/>
          </a:xfrm>
        </p:spPr>
        <p:txBody>
          <a:bodyPr>
            <a:normAutofit fontScale="40000" lnSpcReduction="20000"/>
          </a:bodyPr>
          <a:lstStyle/>
          <a:p>
            <a:pPr marL="0" indent="360363">
              <a:buNone/>
            </a:pPr>
            <a:r>
              <a:rPr lang="ru-RU" sz="4800" dirty="0" smtClean="0">
                <a:latin typeface="Times New Roman" pitchFamily="18" charset="0"/>
                <a:cs typeface="Times New Roman" pitchFamily="18" charset="0"/>
              </a:rPr>
              <a:t>«Истинно вам говорю: война — Сестра печали, горька вода в колодцах ее... многие из вас не вернутся под сень кровли своей. Но идите. Ибо кто, кроме вас, оградит землю эту...». Перед вами трогательное, проникновенное повествование о судьбе поколения, о первой любви, оборванной войной. Оно ярко окрашено личными переживаниями, содержит детали биографии самого писателя, эхо событий его собственной военной судьбы. Это проза поэта. Магия его лирики завораживает, теплый отклик вызывает звучащая в повести щемящая светлая нота. Тональность повести мягко подчеркивают и иллюстрации, выполненные для настоящего издания Еленой Жуковской. В них и портрет города, который так зримо присутствует на страницах книги, и беззаботная радость юности, и тревожное предчувствие надвигающихся грозных событий, и печать предстоящей неотвратимой разлуки...</a:t>
            </a:r>
          </a:p>
          <a:p>
            <a:endParaRPr lang="ru-RU" dirty="0"/>
          </a:p>
        </p:txBody>
      </p:sp>
      <p:pic>
        <p:nvPicPr>
          <p:cNvPr id="4" name="Picture 4" descr="Файл:RARS 16+.svg — Википедия"/>
          <p:cNvPicPr>
            <a:picLocks noChangeAspect="1" noChangeArrowheads="1"/>
          </p:cNvPicPr>
          <p:nvPr/>
        </p:nvPicPr>
        <p:blipFill>
          <a:blip r:embed="rId2" cstate="print"/>
          <a:srcRect/>
          <a:stretch>
            <a:fillRect/>
          </a:stretch>
        </p:blipFill>
        <p:spPr bwMode="auto">
          <a:xfrm>
            <a:off x="8244408" y="188640"/>
            <a:ext cx="720080" cy="720080"/>
          </a:xfrm>
          <a:prstGeom prst="rect">
            <a:avLst/>
          </a:prstGeom>
          <a:noFill/>
        </p:spPr>
      </p:pic>
      <p:pic>
        <p:nvPicPr>
          <p:cNvPr id="32770" name="Picture 2" descr="Книга: &quot;Сестра печали&quot; - Вадим Шефнер. Купить книгу, читать рецензии | ISBN  978-5-9268-3008-5 | Лабиринт"/>
          <p:cNvPicPr>
            <a:picLocks noChangeAspect="1" noChangeArrowheads="1"/>
          </p:cNvPicPr>
          <p:nvPr/>
        </p:nvPicPr>
        <p:blipFill>
          <a:blip r:embed="rId3" cstate="print"/>
          <a:srcRect/>
          <a:stretch>
            <a:fillRect/>
          </a:stretch>
        </p:blipFill>
        <p:spPr bwMode="auto">
          <a:xfrm>
            <a:off x="251520" y="1628800"/>
            <a:ext cx="3383154" cy="453650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«Татуировщик из Освенцима»  </a:t>
            </a:r>
            <a:br>
              <a:rPr lang="ru-RU" dirty="0" smtClean="0">
                <a:latin typeface="Times New Roman" pitchFamily="18" charset="0"/>
                <a:cs typeface="Times New Roman" pitchFamily="18" charset="0"/>
              </a:rPr>
            </a:br>
            <a:r>
              <a:rPr lang="ru-RU" dirty="0" err="1" smtClean="0">
                <a:latin typeface="Times New Roman" pitchFamily="18" charset="0"/>
                <a:cs typeface="Times New Roman" pitchFamily="18" charset="0"/>
              </a:rPr>
              <a:t>Хезер</a:t>
            </a:r>
            <a:r>
              <a:rPr lang="ru-RU" dirty="0" smtClean="0">
                <a:latin typeface="Times New Roman" pitchFamily="18" charset="0"/>
                <a:cs typeface="Times New Roman" pitchFamily="18" charset="0"/>
              </a:rPr>
              <a:t> Моррис </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3419872" y="1600200"/>
            <a:ext cx="5544616" cy="5069160"/>
          </a:xfrm>
        </p:spPr>
        <p:txBody>
          <a:bodyPr>
            <a:normAutofit fontScale="70000" lnSpcReduction="20000"/>
          </a:bodyPr>
          <a:lstStyle/>
          <a:p>
            <a:pPr marL="0" indent="269875">
              <a:buNone/>
            </a:pPr>
            <a:r>
              <a:rPr lang="ru-RU" dirty="0" smtClean="0">
                <a:latin typeface="Times New Roman" pitchFamily="18" charset="0"/>
                <a:cs typeface="Times New Roman" pitchFamily="18" charset="0"/>
              </a:rPr>
              <a:t>В 1942 году Лале, как и других словацких евреев, отправляют в Освенцим. Оказавшись там, он, благодаря тому, что говорит на нескольких языках, получает работу татуировщика и с ужасающей скоростью набивает номера новым заключенным, а за это получает некоторые привилегии: отдельную каморку, чуть получше питание и относительную свободу перемещения по лагерю. Однажды в июле 1942 года Лале, заключенный 32407, наносит на руку дрожащей молодой женщине номер 34902. Ее зовут Гита. Несмотря на их тяжелое положение, несмотря на то, что каждый день может стать последним, они влюбляются и вопреки всему верят, что сумеют выжить в этих нечеловеческих условиях.</a:t>
            </a:r>
            <a:endParaRPr lang="ru-RU" dirty="0">
              <a:latin typeface="Times New Roman" pitchFamily="18" charset="0"/>
              <a:cs typeface="Times New Roman" pitchFamily="18" charset="0"/>
            </a:endParaRPr>
          </a:p>
        </p:txBody>
      </p:sp>
      <p:pic>
        <p:nvPicPr>
          <p:cNvPr id="4" name="Picture 4" descr="Файл:RARS 16+.svg — Википедия"/>
          <p:cNvPicPr>
            <a:picLocks noChangeAspect="1" noChangeArrowheads="1"/>
          </p:cNvPicPr>
          <p:nvPr/>
        </p:nvPicPr>
        <p:blipFill>
          <a:blip r:embed="rId2" cstate="print"/>
          <a:srcRect/>
          <a:stretch>
            <a:fillRect/>
          </a:stretch>
        </p:blipFill>
        <p:spPr bwMode="auto">
          <a:xfrm>
            <a:off x="8172400" y="332656"/>
            <a:ext cx="720080" cy="720080"/>
          </a:xfrm>
          <a:prstGeom prst="rect">
            <a:avLst/>
          </a:prstGeom>
          <a:noFill/>
        </p:spPr>
      </p:pic>
      <p:pic>
        <p:nvPicPr>
          <p:cNvPr id="31746" name="Picture 2" descr="Татуировщик из Освенцима (Моррис Х.) - купить книгу с доставкой в  интернет-магазине «Читай-город». ISBN: 978-5-389-15877-1"/>
          <p:cNvPicPr>
            <a:picLocks noChangeAspect="1" noChangeArrowheads="1"/>
          </p:cNvPicPr>
          <p:nvPr/>
        </p:nvPicPr>
        <p:blipFill>
          <a:blip r:embed="rId3" cstate="print"/>
          <a:srcRect/>
          <a:stretch>
            <a:fillRect/>
          </a:stretch>
        </p:blipFill>
        <p:spPr bwMode="auto">
          <a:xfrm>
            <a:off x="323528" y="1412776"/>
            <a:ext cx="3024336" cy="514358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«Облачный полк»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Эдуард Николаевич </a:t>
            </a:r>
            <a:r>
              <a:rPr lang="ru-RU" dirty="0" err="1" smtClean="0">
                <a:latin typeface="Times New Roman" pitchFamily="18" charset="0"/>
                <a:cs typeface="Times New Roman" pitchFamily="18" charset="0"/>
              </a:rPr>
              <a:t>Веркин</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3563888" y="1600200"/>
            <a:ext cx="5328592" cy="4997152"/>
          </a:xfrm>
        </p:spPr>
        <p:txBody>
          <a:bodyPr>
            <a:normAutofit fontScale="62500" lnSpcReduction="20000"/>
          </a:bodyPr>
          <a:lstStyle/>
          <a:p>
            <a:pPr marL="0" indent="360363">
              <a:buNone/>
            </a:pPr>
            <a:r>
              <a:rPr lang="ru-RU" dirty="0" smtClean="0">
                <a:latin typeface="Times New Roman" pitchFamily="18" charset="0"/>
                <a:cs typeface="Times New Roman" pitchFamily="18" charset="0"/>
              </a:rPr>
              <a:t>Перед глазами предстанут они: по пояс в грязи и снегу, партизаны конвоируют перепуганных полицаев, выменивают у немцев гранаты за знаменитую </a:t>
            </a:r>
            <a:r>
              <a:rPr lang="ru-RU" dirty="0" err="1" smtClean="0">
                <a:latin typeface="Times New Roman" pitchFamily="18" charset="0"/>
                <a:cs typeface="Times New Roman" pitchFamily="18" charset="0"/>
              </a:rPr>
              <a:t>лендлизовскую</a:t>
            </a:r>
            <a:r>
              <a:rPr lang="ru-RU" dirty="0" smtClean="0">
                <a:latin typeface="Times New Roman" pitchFamily="18" charset="0"/>
                <a:cs typeface="Times New Roman" pitchFamily="18" charset="0"/>
              </a:rPr>
              <a:t> тушенку, отчаянно хотят отогреться и наесться. Вот Димка, потерявший семью в первые дни войны, взявший в руки оружие и мечтающий открыть наконец счет убитым фрицам. Вот и дерзкий </a:t>
            </a:r>
            <a:r>
              <a:rPr lang="ru-RU" dirty="0" err="1" smtClean="0">
                <a:latin typeface="Times New Roman" pitchFamily="18" charset="0"/>
                <a:cs typeface="Times New Roman" pitchFamily="18" charset="0"/>
              </a:rPr>
              <a:t>Саныч</a:t>
            </a:r>
            <a:r>
              <a:rPr lang="ru-RU" dirty="0" smtClean="0">
                <a:latin typeface="Times New Roman" pitchFamily="18" charset="0"/>
                <a:cs typeface="Times New Roman" pitchFamily="18" charset="0"/>
              </a:rPr>
              <a:t>, заговоренный цыганкой от пули и фотокадра, болтун и боец от бога, боящийся всего трех вещей: предательства, топтуна из бабкиных сказок и строгой девушки Алевтины. А тут </a:t>
            </a:r>
            <a:r>
              <a:rPr lang="ru-RU" dirty="0" err="1" smtClean="0">
                <a:latin typeface="Times New Roman" pitchFamily="18" charset="0"/>
                <a:cs typeface="Times New Roman" pitchFamily="18" charset="0"/>
              </a:rPr>
              <a:t>Ковалец</a:t>
            </a:r>
            <a:r>
              <a:rPr lang="ru-RU" dirty="0" smtClean="0">
                <a:latin typeface="Times New Roman" pitchFamily="18" charset="0"/>
                <a:cs typeface="Times New Roman" pitchFamily="18" charset="0"/>
              </a:rPr>
              <a:t>, заботливо приглаживающий волосы франтовской расческой, но смелый и отчаянный воин. Или Шурик по кличке </a:t>
            </a:r>
            <a:r>
              <a:rPr lang="ru-RU" dirty="0" err="1" smtClean="0">
                <a:latin typeface="Times New Roman" pitchFamily="18" charset="0"/>
                <a:cs typeface="Times New Roman" pitchFamily="18" charset="0"/>
              </a:rPr>
              <a:t>Щурый</a:t>
            </a:r>
            <a:r>
              <a:rPr lang="ru-RU" dirty="0" smtClean="0">
                <a:latin typeface="Times New Roman" pitchFamily="18" charset="0"/>
                <a:cs typeface="Times New Roman" pitchFamily="18" charset="0"/>
              </a:rPr>
              <a:t>, мечтающий получить наконец свой первый пистолет...</a:t>
            </a:r>
          </a:p>
        </p:txBody>
      </p:sp>
      <p:pic>
        <p:nvPicPr>
          <p:cNvPr id="4" name="Picture 4" descr="Файл:RARS 16+.svg — Википедия"/>
          <p:cNvPicPr>
            <a:picLocks noChangeAspect="1" noChangeArrowheads="1"/>
          </p:cNvPicPr>
          <p:nvPr/>
        </p:nvPicPr>
        <p:blipFill>
          <a:blip r:embed="rId2" cstate="print"/>
          <a:srcRect/>
          <a:stretch>
            <a:fillRect/>
          </a:stretch>
        </p:blipFill>
        <p:spPr bwMode="auto">
          <a:xfrm>
            <a:off x="7884368" y="188640"/>
            <a:ext cx="720080" cy="720080"/>
          </a:xfrm>
          <a:prstGeom prst="rect">
            <a:avLst/>
          </a:prstGeom>
          <a:noFill/>
        </p:spPr>
      </p:pic>
      <p:pic>
        <p:nvPicPr>
          <p:cNvPr id="30722" name="Picture 2" descr="Облачный полк"/>
          <p:cNvPicPr>
            <a:picLocks noChangeAspect="1" noChangeArrowheads="1"/>
          </p:cNvPicPr>
          <p:nvPr/>
        </p:nvPicPr>
        <p:blipFill>
          <a:blip r:embed="rId3" cstate="print"/>
          <a:srcRect/>
          <a:stretch>
            <a:fillRect/>
          </a:stretch>
        </p:blipFill>
        <p:spPr bwMode="auto">
          <a:xfrm>
            <a:off x="251519" y="1700808"/>
            <a:ext cx="3178947" cy="475252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«Муся и </a:t>
            </a:r>
            <a:r>
              <a:rPr lang="ru-RU" dirty="0" smtClean="0">
                <a:latin typeface="Times New Roman" pitchFamily="18" charset="0"/>
                <a:cs typeface="Times New Roman" pitchFamily="18" charset="0"/>
              </a:rPr>
              <a:t>Серафим»</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Анна </a:t>
            </a:r>
            <a:r>
              <a:rPr lang="ru-RU" dirty="0" smtClean="0">
                <a:latin typeface="Times New Roman" pitchFamily="18" charset="0"/>
                <a:cs typeface="Times New Roman" pitchFamily="18" charset="0"/>
              </a:rPr>
              <a:t>Антоновская </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3995936" y="1844824"/>
            <a:ext cx="4618856" cy="4525963"/>
          </a:xfrm>
        </p:spPr>
        <p:txBody>
          <a:bodyPr>
            <a:normAutofit fontScale="85000" lnSpcReduction="20000"/>
          </a:bodyPr>
          <a:lstStyle/>
          <a:p>
            <a:pPr marL="0" indent="360363">
              <a:buNone/>
            </a:pPr>
            <a:r>
              <a:rPr lang="ru-RU" dirty="0" smtClean="0">
                <a:latin typeface="Times New Roman" pitchFamily="18" charset="0"/>
                <a:cs typeface="Times New Roman" pitchFamily="18" charset="0"/>
              </a:rPr>
              <a:t>В городе Питере живет счастливая маленькая семья: мама Муся, дочка Анечка и кот Серафим. Через год Анечка сможет пойти в школу, а Серафим, как шутит Муся, мог бы пойти уже этой осенью, ведь ему уже семь лет. Но начавшаяся война изменила всё, Ленинград оказывается в кольце блокады.</a:t>
            </a:r>
            <a:endParaRPr lang="ru-RU" dirty="0">
              <a:latin typeface="Times New Roman" pitchFamily="18" charset="0"/>
              <a:cs typeface="Times New Roman" pitchFamily="18" charset="0"/>
            </a:endParaRPr>
          </a:p>
        </p:txBody>
      </p:sp>
      <p:pic>
        <p:nvPicPr>
          <p:cNvPr id="7170" name="Picture 2" descr="Муся и Серафим"/>
          <p:cNvPicPr>
            <a:picLocks noChangeAspect="1" noChangeArrowheads="1"/>
          </p:cNvPicPr>
          <p:nvPr/>
        </p:nvPicPr>
        <p:blipFill>
          <a:blip r:embed="rId2" cstate="print"/>
          <a:srcRect/>
          <a:stretch>
            <a:fillRect/>
          </a:stretch>
        </p:blipFill>
        <p:spPr bwMode="auto">
          <a:xfrm>
            <a:off x="683568" y="1844824"/>
            <a:ext cx="2733675" cy="418147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«Радость нашего дома»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err="1" smtClean="0">
                <a:latin typeface="Times New Roman" pitchFamily="18" charset="0"/>
                <a:cs typeface="Times New Roman" pitchFamily="18" charset="0"/>
              </a:rPr>
              <a:t>Мустай</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Карим</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139952" y="1600200"/>
            <a:ext cx="4752528" cy="4997152"/>
          </a:xfrm>
        </p:spPr>
        <p:txBody>
          <a:bodyPr>
            <a:normAutofit fontScale="77500" lnSpcReduction="20000"/>
          </a:bodyPr>
          <a:lstStyle/>
          <a:p>
            <a:pPr marL="0" indent="360363">
              <a:buNone/>
            </a:pPr>
            <a:r>
              <a:rPr lang="ru-RU" dirty="0" smtClean="0">
                <a:latin typeface="Times New Roman" pitchFamily="18" charset="0"/>
                <a:cs typeface="Times New Roman" pitchFamily="18" charset="0"/>
              </a:rPr>
              <a:t>Очень тёплая, трогательная история, написанная башкирским писателем Мустафой Каримовым (творческий псевдоним </a:t>
            </a:r>
            <a:r>
              <a:rPr lang="ru-RU" dirty="0" err="1" smtClean="0">
                <a:latin typeface="Times New Roman" pitchFamily="18" charset="0"/>
                <a:cs typeface="Times New Roman" pitchFamily="18" charset="0"/>
              </a:rPr>
              <a:t>Мустай</a:t>
            </a:r>
            <a:r>
              <a:rPr lang="ru-RU" dirty="0" smtClean="0">
                <a:latin typeface="Times New Roman" pitchFamily="18" charset="0"/>
                <a:cs typeface="Times New Roman" pitchFamily="18" charset="0"/>
              </a:rPr>
              <a:t> Карим), рассказывает о жизни обычной детворы в небольшом ауле. Идёт война, и к повседневным заботам добавляется еще одна - чтение долгожданных писем. Одну такую весточку присылает мама главного героя произведения, маленького </a:t>
            </a:r>
            <a:r>
              <a:rPr lang="ru-RU" dirty="0" err="1" smtClean="0">
                <a:latin typeface="Times New Roman" pitchFamily="18" charset="0"/>
                <a:cs typeface="Times New Roman" pitchFamily="18" charset="0"/>
              </a:rPr>
              <a:t>Ямиля</a:t>
            </a:r>
            <a:r>
              <a:rPr lang="ru-RU" dirty="0" smtClean="0">
                <a:latin typeface="Times New Roman" pitchFamily="18" charset="0"/>
                <a:cs typeface="Times New Roman" pitchFamily="18" charset="0"/>
              </a:rPr>
              <a:t>, неожиданно уехавшая в город и оставившая сына на попечение бабушки.</a:t>
            </a:r>
            <a:endParaRPr lang="ru-RU" dirty="0">
              <a:latin typeface="Times New Roman" pitchFamily="18" charset="0"/>
              <a:cs typeface="Times New Roman" pitchFamily="18" charset="0"/>
            </a:endParaRPr>
          </a:p>
        </p:txBody>
      </p:sp>
      <p:pic>
        <p:nvPicPr>
          <p:cNvPr id="6146" name="Picture 2" descr="Радость нашего дома&quot; - Рекомендуем для чтения - Книги - Каталог статей - Мустай  Карим"/>
          <p:cNvPicPr>
            <a:picLocks noChangeAspect="1" noChangeArrowheads="1"/>
          </p:cNvPicPr>
          <p:nvPr/>
        </p:nvPicPr>
        <p:blipFill>
          <a:blip r:embed="rId2" cstate="print"/>
          <a:srcRect/>
          <a:stretch>
            <a:fillRect/>
          </a:stretch>
        </p:blipFill>
        <p:spPr bwMode="auto">
          <a:xfrm>
            <a:off x="323528" y="1844824"/>
            <a:ext cx="3326770" cy="453650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latin typeface="Times New Roman" pitchFamily="18" charset="0"/>
                <a:cs typeface="Times New Roman" pitchFamily="18" charset="0"/>
              </a:rPr>
              <a:t>«Хлеб той зимы» Элла </a:t>
            </a:r>
            <a:r>
              <a:rPr lang="ru-RU" sz="4000" dirty="0" err="1" smtClean="0">
                <a:latin typeface="Times New Roman" pitchFamily="18" charset="0"/>
                <a:cs typeface="Times New Roman" pitchFamily="18" charset="0"/>
              </a:rPr>
              <a:t>Фонякова</a:t>
            </a:r>
            <a:r>
              <a:rPr lang="ru-RU" sz="4000" dirty="0" smtClean="0">
                <a:latin typeface="Times New Roman" pitchFamily="18" charset="0"/>
                <a:cs typeface="Times New Roman" pitchFamily="18" charset="0"/>
              </a:rPr>
              <a:t>  </a:t>
            </a:r>
            <a:endParaRPr lang="ru-RU" sz="4000" dirty="0">
              <a:latin typeface="Times New Roman" pitchFamily="18" charset="0"/>
              <a:cs typeface="Times New Roman" pitchFamily="18" charset="0"/>
            </a:endParaRPr>
          </a:p>
        </p:txBody>
      </p:sp>
      <p:sp>
        <p:nvSpPr>
          <p:cNvPr id="3" name="Содержимое 2"/>
          <p:cNvSpPr>
            <a:spLocks noGrp="1"/>
          </p:cNvSpPr>
          <p:nvPr>
            <p:ph idx="1"/>
          </p:nvPr>
        </p:nvSpPr>
        <p:spPr>
          <a:xfrm>
            <a:off x="3851920" y="1600200"/>
            <a:ext cx="4834880" cy="4525963"/>
          </a:xfrm>
        </p:spPr>
        <p:txBody>
          <a:bodyPr>
            <a:normAutofit fontScale="62500" lnSpcReduction="20000"/>
          </a:bodyPr>
          <a:lstStyle/>
          <a:p>
            <a:pPr marL="0" indent="0">
              <a:buNone/>
            </a:pPr>
            <a:r>
              <a:rPr lang="ru-RU" dirty="0" smtClean="0">
                <a:latin typeface="Times New Roman" pitchFamily="18" charset="0"/>
                <a:cs typeface="Times New Roman" pitchFamily="18" charset="0"/>
              </a:rPr>
              <a:t>«Как это – война? Что это – война?» немногим не понаслышке известны ответы на эти вопросы. А первоклашке Лене, оставшейся вместе с семьей в блокадном Ленинграде, на собственном опыте приходится узнать, «как выглядит война взаправдашняя»: что такое воздушная тревога и как тушить «зажигалку», каким бывает настоящий голод и что, оказывается, оладьи можно приготовить из кофейной гущи, а студень – из столярного клея. «Хлеб той зимы» Эллы </a:t>
            </a:r>
            <a:r>
              <a:rPr lang="ru-RU" dirty="0" err="1" smtClean="0">
                <a:latin typeface="Times New Roman" pitchFamily="18" charset="0"/>
                <a:cs typeface="Times New Roman" pitchFamily="18" charset="0"/>
              </a:rPr>
              <a:t>Фоняковой</a:t>
            </a:r>
            <a:r>
              <a:rPr lang="ru-RU" dirty="0" smtClean="0">
                <a:latin typeface="Times New Roman" pitchFamily="18" charset="0"/>
                <a:cs typeface="Times New Roman" pitchFamily="18" charset="0"/>
              </a:rPr>
              <a:t> – это и слепок времени, и во многом автобиографичный рассказ о блокадных днях, и пронзительная история о самой обычной девочке, ее семье и обо всех ленинградцах, не оставивших окруженный город.</a:t>
            </a:r>
          </a:p>
          <a:p>
            <a:endParaRPr lang="ru-RU" dirty="0"/>
          </a:p>
        </p:txBody>
      </p:sp>
      <p:pic>
        <p:nvPicPr>
          <p:cNvPr id="8198" name="Picture 6" descr="Хлеб той зимы. Издательство Речь 11100297 в интернет-магазине Wildberries"/>
          <p:cNvPicPr>
            <a:picLocks noChangeAspect="1" noChangeArrowheads="1"/>
          </p:cNvPicPr>
          <p:nvPr/>
        </p:nvPicPr>
        <p:blipFill>
          <a:blip r:embed="rId2" cstate="print"/>
          <a:srcRect/>
          <a:stretch>
            <a:fillRect/>
          </a:stretch>
        </p:blipFill>
        <p:spPr bwMode="auto">
          <a:xfrm>
            <a:off x="323528" y="1556792"/>
            <a:ext cx="3492388" cy="4656517"/>
          </a:xfrm>
          <a:prstGeom prst="rect">
            <a:avLst/>
          </a:prstGeom>
          <a:noFill/>
        </p:spPr>
      </p:pic>
      <p:pic>
        <p:nvPicPr>
          <p:cNvPr id="8200" name="Picture 8" descr="Файл:RARS 6+.svg — Википедия"/>
          <p:cNvPicPr>
            <a:picLocks noChangeAspect="1" noChangeArrowheads="1"/>
          </p:cNvPicPr>
          <p:nvPr/>
        </p:nvPicPr>
        <p:blipFill>
          <a:blip r:embed="rId3" cstate="print"/>
          <a:srcRect/>
          <a:stretch>
            <a:fillRect/>
          </a:stretch>
        </p:blipFill>
        <p:spPr bwMode="auto">
          <a:xfrm>
            <a:off x="8172400" y="188640"/>
            <a:ext cx="792088" cy="79208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ru-RU" dirty="0" smtClean="0">
                <a:latin typeface="Times New Roman" pitchFamily="18" charset="0"/>
                <a:cs typeface="Times New Roman" pitchFamily="18" charset="0"/>
              </a:rPr>
              <a:t>«Малышок» Иосиф </a:t>
            </a:r>
            <a:r>
              <a:rPr lang="ru-RU" dirty="0" err="1" smtClean="0">
                <a:latin typeface="Times New Roman" pitchFamily="18" charset="0"/>
                <a:cs typeface="Times New Roman" pitchFamily="18" charset="0"/>
              </a:rPr>
              <a:t>Ликстанов</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3563888" y="1600200"/>
            <a:ext cx="5328592" cy="4997152"/>
          </a:xfrm>
        </p:spPr>
        <p:txBody>
          <a:bodyPr>
            <a:normAutofit fontScale="62500" lnSpcReduction="20000"/>
          </a:bodyPr>
          <a:lstStyle/>
          <a:p>
            <a:pPr marL="0" indent="360363">
              <a:buNone/>
            </a:pPr>
            <a:r>
              <a:rPr lang="ru-RU" dirty="0" smtClean="0">
                <a:latin typeface="Times New Roman" pitchFamily="18" charset="0"/>
                <a:cs typeface="Times New Roman" pitchFamily="18" charset="0"/>
              </a:rPr>
              <a:t>Книга Иосифа Исааковича </a:t>
            </a:r>
            <a:r>
              <a:rPr lang="ru-RU" dirty="0" err="1" smtClean="0">
                <a:latin typeface="Times New Roman" pitchFamily="18" charset="0"/>
                <a:cs typeface="Times New Roman" pitchFamily="18" charset="0"/>
              </a:rPr>
              <a:t>Ликстанова</a:t>
            </a:r>
            <a:r>
              <a:rPr lang="ru-RU" dirty="0" smtClean="0">
                <a:latin typeface="Times New Roman" pitchFamily="18" charset="0"/>
                <a:cs typeface="Times New Roman" pitchFamily="18" charset="0"/>
              </a:rPr>
              <a:t> «Малышок» повествует о военных годах. Но не о героях Советской Армии рассказывает здесь автор, а о фронте труда, о тех, кто в полную меру, а иногда и сверх меры своих сил в эту тяжелую годину работал в глубоком тылу,— об уральцах, поставлявших бойцам орудия, танки, самолеты... Костя Малышев, по прозванию «Малышок», пришел на завод еще совсем неопытным деревенским парнишкой, учеником ФЗУ. Трудно ему было на заводе, ничего не знающему, ничего не умеющему. Он тосковал среди незнакомых людей; родная тайга диким лосем подходила к заводским корпусам, зазывая Малышка обратно, домой... Но воля, упорство, дружба товарищей, а самое главное, страстное желание сделать для фронта все, что сможет, помочь Родине в ее трудные дни заставило Малышка остаться на заводе.</a:t>
            </a:r>
            <a:endParaRPr lang="ru-RU" dirty="0">
              <a:latin typeface="Times New Roman" pitchFamily="18" charset="0"/>
              <a:cs typeface="Times New Roman" pitchFamily="18" charset="0"/>
            </a:endParaRPr>
          </a:p>
        </p:txBody>
      </p:sp>
      <p:pic>
        <p:nvPicPr>
          <p:cNvPr id="5122" name="Picture 2" descr="Книга &quot;Малышок&quot;"/>
          <p:cNvPicPr>
            <a:picLocks noChangeAspect="1" noChangeArrowheads="1"/>
          </p:cNvPicPr>
          <p:nvPr/>
        </p:nvPicPr>
        <p:blipFill>
          <a:blip r:embed="rId2" cstate="print"/>
          <a:srcRect/>
          <a:stretch>
            <a:fillRect/>
          </a:stretch>
        </p:blipFill>
        <p:spPr bwMode="auto">
          <a:xfrm>
            <a:off x="251519" y="1844824"/>
            <a:ext cx="3099681" cy="468052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«Ночевала тучка золотая»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Анатолий Приставкин</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3491880" y="1772816"/>
            <a:ext cx="5338936" cy="4525963"/>
          </a:xfrm>
        </p:spPr>
        <p:txBody>
          <a:bodyPr>
            <a:normAutofit lnSpcReduction="10000"/>
          </a:bodyPr>
          <a:lstStyle/>
          <a:p>
            <a:pPr marL="0" indent="360363">
              <a:buNone/>
            </a:pPr>
            <a:r>
              <a:rPr lang="ru-RU" dirty="0" smtClean="0">
                <a:latin typeface="Times New Roman" pitchFamily="18" charset="0"/>
                <a:cs typeface="Times New Roman" pitchFamily="18" charset="0"/>
              </a:rPr>
              <a:t>Трагическая история о двух братьях-близнецах из подмосковного детского дома, которые были увезены в Чечню на освоение «свободных» земель. Только вот чеченцы, коренные жители, эти земли свободными вовсе не считают.</a:t>
            </a:r>
            <a:endParaRPr lang="ru-RU" dirty="0">
              <a:latin typeface="Times New Roman" pitchFamily="18" charset="0"/>
              <a:cs typeface="Times New Roman" pitchFamily="18" charset="0"/>
            </a:endParaRPr>
          </a:p>
        </p:txBody>
      </p:sp>
      <p:pic>
        <p:nvPicPr>
          <p:cNvPr id="44034" name="Picture 2" descr="Книга: &quot;Ночевала тучка золотая&quot; - Анатолий Приставкин. Купить книгу, читать  рецензии | ISBN 978-5-17-122459-2 | Лабиринт"/>
          <p:cNvPicPr>
            <a:picLocks noChangeAspect="1" noChangeArrowheads="1"/>
          </p:cNvPicPr>
          <p:nvPr/>
        </p:nvPicPr>
        <p:blipFill>
          <a:blip r:embed="rId2" cstate="print"/>
          <a:srcRect/>
          <a:stretch>
            <a:fillRect/>
          </a:stretch>
        </p:blipFill>
        <p:spPr bwMode="auto">
          <a:xfrm>
            <a:off x="323528" y="1844824"/>
            <a:ext cx="2880320" cy="453383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1143000"/>
          </a:xfrm>
        </p:spPr>
        <p:txBody>
          <a:bodyPr>
            <a:normAutofit fontScale="90000"/>
          </a:bodyPr>
          <a:lstStyle/>
          <a:p>
            <a:pPr lvl="0"/>
            <a:r>
              <a:rPr lang="ru-RU" dirty="0" smtClean="0">
                <a:latin typeface="Times New Roman" pitchFamily="18" charset="0"/>
                <a:cs typeface="Times New Roman" pitchFamily="18" charset="0"/>
              </a:rPr>
              <a:t>«Бессмертный горнист»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Николай Богданов </a:t>
            </a:r>
            <a:r>
              <a:rPr lang="ru-RU" dirty="0" smtClean="0"/>
              <a:t/>
            </a:r>
            <a:br>
              <a:rPr lang="ru-RU" dirty="0" smtClean="0"/>
            </a:br>
            <a:endParaRPr lang="ru-RU" dirty="0"/>
          </a:p>
        </p:txBody>
      </p:sp>
      <p:sp>
        <p:nvSpPr>
          <p:cNvPr id="3" name="Содержимое 2"/>
          <p:cNvSpPr>
            <a:spLocks noGrp="1"/>
          </p:cNvSpPr>
          <p:nvPr>
            <p:ph idx="1"/>
          </p:nvPr>
        </p:nvSpPr>
        <p:spPr>
          <a:xfrm>
            <a:off x="4139952" y="1844824"/>
            <a:ext cx="4546848" cy="4525963"/>
          </a:xfrm>
        </p:spPr>
        <p:txBody>
          <a:bodyPr>
            <a:normAutofit fontScale="77500" lnSpcReduction="20000"/>
          </a:bodyPr>
          <a:lstStyle/>
          <a:p>
            <a:pPr marL="0" indent="0">
              <a:buNone/>
            </a:pPr>
            <a:r>
              <a:rPr lang="ru-RU" dirty="0" smtClean="0">
                <a:latin typeface="Times New Roman" pitchFamily="18" charset="0"/>
                <a:cs typeface="Times New Roman" pitchFamily="18" charset="0"/>
              </a:rPr>
              <a:t>Небольшой рассказ Николая Богданова вместил в себя огромную трагедию блокады Ленинграда и одновременно невероятную силу человеческого духа. Глазами мальчика, переживающего первые месяцы войны в ледяном городе, читатель видит не только ужасы войны, но и надежду, твёрдую веру в победу и сплочённость горожан, поддерживающих друг друга. </a:t>
            </a:r>
            <a:endParaRPr lang="ru-RU" dirty="0">
              <a:latin typeface="Times New Roman" pitchFamily="18" charset="0"/>
              <a:cs typeface="Times New Roman" pitchFamily="18" charset="0"/>
            </a:endParaRPr>
          </a:p>
        </p:txBody>
      </p:sp>
      <p:pic>
        <p:nvPicPr>
          <p:cNvPr id="7170" name="Picture 2" descr="Книга &quot;Бессмертный горнист&quot; – купить книгу ISBN ДСМ 0115-БН2-10052018-07 с  быстрой доставкой в интернет-магазине OZON"/>
          <p:cNvPicPr>
            <a:picLocks noChangeAspect="1" noChangeArrowheads="1"/>
          </p:cNvPicPr>
          <p:nvPr/>
        </p:nvPicPr>
        <p:blipFill>
          <a:blip r:embed="rId2" cstate="print"/>
          <a:srcRect/>
          <a:stretch>
            <a:fillRect/>
          </a:stretch>
        </p:blipFill>
        <p:spPr bwMode="auto">
          <a:xfrm>
            <a:off x="395536" y="1628800"/>
            <a:ext cx="3429000" cy="4762500"/>
          </a:xfrm>
          <a:prstGeom prst="rect">
            <a:avLst/>
          </a:prstGeom>
          <a:noFill/>
        </p:spPr>
      </p:pic>
      <p:pic>
        <p:nvPicPr>
          <p:cNvPr id="5" name="Picture 8" descr="Файл:RARS 6+.svg — Википедия"/>
          <p:cNvPicPr>
            <a:picLocks noChangeAspect="1" noChangeArrowheads="1"/>
          </p:cNvPicPr>
          <p:nvPr/>
        </p:nvPicPr>
        <p:blipFill>
          <a:blip r:embed="rId3" cstate="print"/>
          <a:srcRect/>
          <a:stretch>
            <a:fillRect/>
          </a:stretch>
        </p:blipFill>
        <p:spPr bwMode="auto">
          <a:xfrm>
            <a:off x="8172400" y="188640"/>
            <a:ext cx="792088" cy="7920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«Сашка. Отпуск по ранению» Вячеслав Кондратьев</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211960" y="1772816"/>
            <a:ext cx="4413176" cy="4525963"/>
          </a:xfrm>
        </p:spPr>
        <p:txBody>
          <a:bodyPr>
            <a:normAutofit fontScale="77500" lnSpcReduction="20000"/>
          </a:bodyPr>
          <a:lstStyle/>
          <a:p>
            <a:pPr marL="0" indent="0">
              <a:buNone/>
            </a:pPr>
            <a:r>
              <a:rPr lang="ru-RU" dirty="0" smtClean="0">
                <a:latin typeface="Times New Roman" pitchFamily="18" charset="0"/>
                <a:cs typeface="Times New Roman" pitchFamily="18" charset="0"/>
              </a:rPr>
              <a:t>Военная проза Вячеслава Кондратьева пропитана воспоминаниями автора о собственной фронтовой юности. Его персонажи - обычные парни, не рвущиеся в герои и не мечтающие о славе, но человечные и честные, какими бывают двадцатилетние мальчишки. Они влюбляются, ссорятся, обижаются, решают проблемы морального выбора, пока вокруг грохочет война.</a:t>
            </a:r>
            <a:endParaRPr lang="ru-RU" dirty="0">
              <a:latin typeface="Times New Roman" pitchFamily="18" charset="0"/>
              <a:cs typeface="Times New Roman" pitchFamily="18" charset="0"/>
            </a:endParaRPr>
          </a:p>
        </p:txBody>
      </p:sp>
      <p:pic>
        <p:nvPicPr>
          <p:cNvPr id="4" name="Picture 8" descr="Файл:RARS 6+.svg — Википедия"/>
          <p:cNvPicPr>
            <a:picLocks noChangeAspect="1" noChangeArrowheads="1"/>
          </p:cNvPicPr>
          <p:nvPr/>
        </p:nvPicPr>
        <p:blipFill>
          <a:blip r:embed="rId2" cstate="print"/>
          <a:srcRect/>
          <a:stretch>
            <a:fillRect/>
          </a:stretch>
        </p:blipFill>
        <p:spPr bwMode="auto">
          <a:xfrm>
            <a:off x="8172400" y="188640"/>
            <a:ext cx="792088" cy="792088"/>
          </a:xfrm>
          <a:prstGeom prst="rect">
            <a:avLst/>
          </a:prstGeom>
          <a:noFill/>
        </p:spPr>
      </p:pic>
      <p:pic>
        <p:nvPicPr>
          <p:cNvPr id="6146" name="Picture 2" descr="Сашка. Отпуск по ранению"/>
          <p:cNvPicPr>
            <a:picLocks noChangeAspect="1" noChangeArrowheads="1"/>
          </p:cNvPicPr>
          <p:nvPr/>
        </p:nvPicPr>
        <p:blipFill>
          <a:blip r:embed="rId3" cstate="print"/>
          <a:srcRect/>
          <a:stretch>
            <a:fillRect/>
          </a:stretch>
        </p:blipFill>
        <p:spPr bwMode="auto">
          <a:xfrm>
            <a:off x="395536" y="1556792"/>
            <a:ext cx="3564396" cy="475252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normAutofit fontScale="90000"/>
          </a:bodyPr>
          <a:lstStyle/>
          <a:p>
            <a:pPr lvl="0"/>
            <a:r>
              <a:rPr lang="ru-RU" dirty="0" smtClean="0">
                <a:latin typeface="Times New Roman" pitchFamily="18" charset="0"/>
                <a:cs typeface="Times New Roman" pitchFamily="18" charset="0"/>
              </a:rPr>
              <a:t>«Батальон Бориса Ивановича» Александр Шаров </a:t>
            </a:r>
            <a:r>
              <a:rPr lang="ru-RU" dirty="0" smtClean="0"/>
              <a:t/>
            </a:r>
            <a:br>
              <a:rPr lang="ru-RU" dirty="0" smtClean="0"/>
            </a:br>
            <a:endParaRPr lang="ru-RU" dirty="0"/>
          </a:p>
        </p:txBody>
      </p:sp>
      <p:sp>
        <p:nvSpPr>
          <p:cNvPr id="3" name="Содержимое 2"/>
          <p:cNvSpPr>
            <a:spLocks noGrp="1"/>
          </p:cNvSpPr>
          <p:nvPr>
            <p:ph idx="1"/>
          </p:nvPr>
        </p:nvSpPr>
        <p:spPr>
          <a:xfrm>
            <a:off x="3635896" y="1600200"/>
            <a:ext cx="5328592" cy="5069160"/>
          </a:xfrm>
        </p:spPr>
        <p:txBody>
          <a:bodyPr>
            <a:normAutofit fontScale="62500" lnSpcReduction="20000"/>
          </a:bodyPr>
          <a:lstStyle/>
          <a:p>
            <a:pPr marL="0" indent="269875">
              <a:buNone/>
            </a:pPr>
            <a:r>
              <a:rPr lang="ru-RU" dirty="0" smtClean="0">
                <a:latin typeface="Times New Roman" pitchFamily="18" charset="0"/>
                <a:cs typeface="Times New Roman" pitchFamily="18" charset="0"/>
              </a:rPr>
              <a:t>Перед нами одна из тех книг, которую необходимо прочесть. Это добрая, умная и честная книга о Великой Отечественной войне, живых свидетелей которой становится все меньше и меньше. </a:t>
            </a:r>
          </a:p>
          <a:p>
            <a:pPr marL="0" indent="269875">
              <a:buNone/>
            </a:pPr>
            <a:r>
              <a:rPr lang="ru-RU" dirty="0" smtClean="0">
                <a:latin typeface="Times New Roman" pitchFamily="18" charset="0"/>
                <a:cs typeface="Times New Roman" pitchFamily="18" charset="0"/>
              </a:rPr>
              <a:t>В первую очередь – это книга о детях, которым выпала тяжелая участь встретиться с войной лицом к лицу. Батальон Бориса Ивановича – это не воинское подразделение, а сплоченный коллектив воспитанников детского дома. Сам Борис Иванович – не боевой командир, а его директор – «маленький, загорелый, стремительный человек». </a:t>
            </a:r>
          </a:p>
          <a:p>
            <a:pPr marL="0" indent="269875">
              <a:buNone/>
            </a:pPr>
            <a:r>
              <a:rPr lang="ru-RU" dirty="0" smtClean="0">
                <a:latin typeface="Times New Roman" pitchFamily="18" charset="0"/>
                <a:cs typeface="Times New Roman" pitchFamily="18" charset="0"/>
              </a:rPr>
              <a:t>Ребятам-детдомовцам, старшему из которых всего 12 лет, пришлось отправиться в пешую эвакуацию и преодолеть долгий путь по фронтовой дороге. </a:t>
            </a:r>
          </a:p>
          <a:p>
            <a:endParaRPr lang="ru-RU" dirty="0"/>
          </a:p>
        </p:txBody>
      </p:sp>
      <p:pic>
        <p:nvPicPr>
          <p:cNvPr id="5122" name="Picture 2" descr="https://api.azbooka.ru/upload/iblock/992/9924a4040094a83c25fb93e20425063e.jpg"/>
          <p:cNvPicPr>
            <a:picLocks noChangeAspect="1" noChangeArrowheads="1"/>
          </p:cNvPicPr>
          <p:nvPr/>
        </p:nvPicPr>
        <p:blipFill>
          <a:blip r:embed="rId2" cstate="print"/>
          <a:srcRect/>
          <a:stretch>
            <a:fillRect/>
          </a:stretch>
        </p:blipFill>
        <p:spPr bwMode="auto">
          <a:xfrm>
            <a:off x="251519" y="1484784"/>
            <a:ext cx="3186569" cy="4752528"/>
          </a:xfrm>
          <a:prstGeom prst="rect">
            <a:avLst/>
          </a:prstGeom>
          <a:noFill/>
        </p:spPr>
      </p:pic>
      <p:pic>
        <p:nvPicPr>
          <p:cNvPr id="5" name="Picture 8" descr="Файл:RARS 6+.svg — Википедия"/>
          <p:cNvPicPr>
            <a:picLocks noChangeAspect="1" noChangeArrowheads="1"/>
          </p:cNvPicPr>
          <p:nvPr/>
        </p:nvPicPr>
        <p:blipFill>
          <a:blip r:embed="rId3" cstate="print"/>
          <a:srcRect/>
          <a:stretch>
            <a:fillRect/>
          </a:stretch>
        </p:blipFill>
        <p:spPr bwMode="auto">
          <a:xfrm>
            <a:off x="8172400" y="188640"/>
            <a:ext cx="792088" cy="7920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1143000"/>
          </a:xfrm>
        </p:spPr>
        <p:txBody>
          <a:bodyPr>
            <a:normAutofit fontScale="90000"/>
          </a:bodyPr>
          <a:lstStyle/>
          <a:p>
            <a:pPr lvl="0"/>
            <a:r>
              <a:rPr lang="ru-RU" dirty="0" smtClean="0">
                <a:latin typeface="Times New Roman" pitchFamily="18" charset="0"/>
                <a:cs typeface="Times New Roman" pitchFamily="18" charset="0"/>
              </a:rPr>
              <a:t>Рассказы о Великой Отечественной войне, Сергей Алексеев </a:t>
            </a:r>
            <a:r>
              <a:rPr lang="ru-RU" dirty="0" smtClean="0"/>
              <a:t/>
            </a:r>
            <a:br>
              <a:rPr lang="ru-RU" dirty="0" smtClean="0"/>
            </a:br>
            <a:endParaRPr lang="ru-RU" dirty="0"/>
          </a:p>
        </p:txBody>
      </p:sp>
      <p:pic>
        <p:nvPicPr>
          <p:cNvPr id="4098" name="Picture 2" descr="https://api.azbooka.ru/upload/iblock/efd/efdcd72cf092f52b2d069799aa428c06.jpg"/>
          <p:cNvPicPr>
            <a:picLocks noChangeAspect="1" noChangeArrowheads="1"/>
          </p:cNvPicPr>
          <p:nvPr/>
        </p:nvPicPr>
        <p:blipFill>
          <a:blip r:embed="rId2" cstate="print"/>
          <a:srcRect/>
          <a:stretch>
            <a:fillRect/>
          </a:stretch>
        </p:blipFill>
        <p:spPr bwMode="auto">
          <a:xfrm>
            <a:off x="0" y="1844824"/>
            <a:ext cx="3929818" cy="3960440"/>
          </a:xfrm>
          <a:prstGeom prst="rect">
            <a:avLst/>
          </a:prstGeom>
          <a:noFill/>
        </p:spPr>
      </p:pic>
      <p:sp>
        <p:nvSpPr>
          <p:cNvPr id="3" name="Содержимое 2"/>
          <p:cNvSpPr>
            <a:spLocks noGrp="1"/>
          </p:cNvSpPr>
          <p:nvPr>
            <p:ph idx="1"/>
          </p:nvPr>
        </p:nvSpPr>
        <p:spPr>
          <a:xfrm>
            <a:off x="3779912" y="1628800"/>
            <a:ext cx="5184576" cy="4968552"/>
          </a:xfrm>
        </p:spPr>
        <p:txBody>
          <a:bodyPr>
            <a:normAutofit fontScale="62500" lnSpcReduction="20000"/>
          </a:bodyPr>
          <a:lstStyle/>
          <a:p>
            <a:pPr marL="0" indent="360363">
              <a:buNone/>
            </a:pPr>
            <a:r>
              <a:rPr lang="ru-RU" dirty="0" smtClean="0">
                <a:latin typeface="Times New Roman" pitchFamily="18" charset="0"/>
                <a:cs typeface="Times New Roman" pitchFamily="18" charset="0"/>
              </a:rPr>
              <a:t>Сергей Алексеев — советский писатель, лауреат Государственной премии СССР, участник Великой Отечественной войны. Историей будущий писатель интересовался с детства. Но выбрал карьеру летчика. Знания, навыки, опыт, впечатления – все это пригодилось Алексееву, когда он стал писать книги для детей.  «Рассказы о Великой Отечественной войне» – это воспоминания очевидца, вдумчивого и скрупулезного, ученого-историка и прекрасного писателя, который обладает редким качеством: умением говорить с детьми. </a:t>
            </a:r>
          </a:p>
          <a:p>
            <a:pPr marL="0" indent="360363">
              <a:buNone/>
            </a:pPr>
            <a:r>
              <a:rPr lang="ru-RU" dirty="0" smtClean="0">
                <a:latin typeface="Times New Roman" pitchFamily="18" charset="0"/>
                <a:cs typeface="Times New Roman" pitchFamily="18" charset="0"/>
              </a:rPr>
              <a:t>В одну из лучших книг для детей о Великой Отечественной войне вошли рассказы о героической Московской битве, битвах на берегах Волги, на Курской дуге, об обороне Севастополя, блокаде Ленинграда, о штурме Берлина. </a:t>
            </a:r>
          </a:p>
          <a:p>
            <a:endParaRPr lang="ru-RU" dirty="0"/>
          </a:p>
        </p:txBody>
      </p:sp>
      <p:pic>
        <p:nvPicPr>
          <p:cNvPr id="5" name="Picture 8" descr="Файл:RARS 6+.svg — Википедия"/>
          <p:cNvPicPr>
            <a:picLocks noChangeAspect="1" noChangeArrowheads="1"/>
          </p:cNvPicPr>
          <p:nvPr/>
        </p:nvPicPr>
        <p:blipFill>
          <a:blip r:embed="rId3" cstate="print"/>
          <a:srcRect/>
          <a:stretch>
            <a:fillRect/>
          </a:stretch>
        </p:blipFill>
        <p:spPr bwMode="auto">
          <a:xfrm>
            <a:off x="8172400" y="620688"/>
            <a:ext cx="792088" cy="79208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ru-RU" dirty="0" smtClean="0">
                <a:latin typeface="Times New Roman" pitchFamily="18" charset="0"/>
                <a:cs typeface="Times New Roman" pitchFamily="18" charset="0"/>
              </a:rPr>
              <a:t>«Сын полка» Валентин Катаев </a:t>
            </a:r>
            <a:endParaRPr lang="ru-RU" dirty="0">
              <a:latin typeface="Times New Roman" pitchFamily="18" charset="0"/>
              <a:cs typeface="Times New Roman" pitchFamily="18" charset="0"/>
            </a:endParaRPr>
          </a:p>
        </p:txBody>
      </p:sp>
      <p:pic>
        <p:nvPicPr>
          <p:cNvPr id="3074" name="Picture 2" descr="https://api.azbooka.ru/upload/iblock/4d7/4d75029bdfa8cdce6e2ff2028e91238e.jpg"/>
          <p:cNvPicPr>
            <a:picLocks noChangeAspect="1" noChangeArrowheads="1"/>
          </p:cNvPicPr>
          <p:nvPr/>
        </p:nvPicPr>
        <p:blipFill>
          <a:blip r:embed="rId2" cstate="print"/>
          <a:srcRect/>
          <a:stretch>
            <a:fillRect/>
          </a:stretch>
        </p:blipFill>
        <p:spPr bwMode="auto">
          <a:xfrm>
            <a:off x="0" y="1628800"/>
            <a:ext cx="4001269" cy="4032448"/>
          </a:xfrm>
          <a:prstGeom prst="rect">
            <a:avLst/>
          </a:prstGeom>
          <a:noFill/>
        </p:spPr>
      </p:pic>
      <p:sp>
        <p:nvSpPr>
          <p:cNvPr id="3" name="Содержимое 2"/>
          <p:cNvSpPr>
            <a:spLocks noGrp="1"/>
          </p:cNvSpPr>
          <p:nvPr>
            <p:ph idx="1"/>
          </p:nvPr>
        </p:nvSpPr>
        <p:spPr>
          <a:xfrm>
            <a:off x="3779912" y="1340768"/>
            <a:ext cx="5364088" cy="5256584"/>
          </a:xfrm>
        </p:spPr>
        <p:txBody>
          <a:bodyPr>
            <a:normAutofit fontScale="62500" lnSpcReduction="20000"/>
          </a:bodyPr>
          <a:lstStyle/>
          <a:p>
            <a:pPr marL="0" indent="269875">
              <a:buNone/>
            </a:pPr>
            <a:r>
              <a:rPr lang="ru-RU" dirty="0" smtClean="0">
                <a:latin typeface="Times New Roman" pitchFamily="18" charset="0"/>
                <a:cs typeface="Times New Roman" pitchFamily="18" charset="0"/>
              </a:rPr>
              <a:t>Повесть «Сын полка», которую Катаев написал в 1944 году, и по сей день является одной из лучших книг о войне. Это не только история мальчика-сироты Вани Солнцева, которому отца и мать заменили солдаты-фронтовики. Это еще и честный, порой беспощадно правдивый рассказ о самой войне.</a:t>
            </a:r>
          </a:p>
          <a:p>
            <a:pPr marL="0" indent="269875">
              <a:buNone/>
            </a:pPr>
            <a:r>
              <a:rPr lang="ru-RU" dirty="0" smtClean="0">
                <a:latin typeface="Times New Roman" pitchFamily="18" charset="0"/>
                <a:cs typeface="Times New Roman" pitchFamily="18" charset="0"/>
              </a:rPr>
              <a:t>Волею случая Ваня оказался в артиллерийском полку, который и стал его новой семьей. Этот бесстрашный паренек наравне со взрослыми солдатами защищал свою Родину, свою землю от фашистских захватчиков, героически преодолевая все тяготы страшной войны. Из затравленного, испуганного, почти одичавшего ребенка он превращается в дисциплинированного бойца, который знает и виртуозно выполняет работу каждого номера в артиллерийском расчете. </a:t>
            </a:r>
          </a:p>
          <a:p>
            <a:endParaRPr lang="ru-RU" dirty="0"/>
          </a:p>
        </p:txBody>
      </p:sp>
      <p:pic>
        <p:nvPicPr>
          <p:cNvPr id="5" name="Picture 8" descr="Файл:RARS 6+.svg — Википедия"/>
          <p:cNvPicPr>
            <a:picLocks noChangeAspect="1" noChangeArrowheads="1"/>
          </p:cNvPicPr>
          <p:nvPr/>
        </p:nvPicPr>
        <p:blipFill>
          <a:blip r:embed="rId3" cstate="print"/>
          <a:srcRect/>
          <a:stretch>
            <a:fillRect/>
          </a:stretch>
        </p:blipFill>
        <p:spPr bwMode="auto">
          <a:xfrm>
            <a:off x="8172400" y="476672"/>
            <a:ext cx="792088" cy="7920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«Сосны шумят» Ирина </a:t>
            </a:r>
            <a:r>
              <a:rPr lang="ru-RU" dirty="0" err="1" smtClean="0">
                <a:latin typeface="Times New Roman" pitchFamily="18" charset="0"/>
                <a:cs typeface="Times New Roman" pitchFamily="18" charset="0"/>
              </a:rPr>
              <a:t>Токмакова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3923928" y="1600200"/>
            <a:ext cx="5040560" cy="5069160"/>
          </a:xfrm>
        </p:spPr>
        <p:txBody>
          <a:bodyPr>
            <a:normAutofit fontScale="70000" lnSpcReduction="20000"/>
          </a:bodyPr>
          <a:lstStyle/>
          <a:p>
            <a:pPr marL="0" indent="360363">
              <a:buNone/>
            </a:pPr>
            <a:r>
              <a:rPr lang="ru-RU" sz="3400" dirty="0" smtClean="0">
                <a:latin typeface="Times New Roman" pitchFamily="18" charset="0"/>
                <a:cs typeface="Times New Roman" pitchFamily="18" charset="0"/>
              </a:rPr>
              <a:t>"</a:t>
            </a:r>
            <a:r>
              <a:rPr lang="ru-RU" sz="3400" i="1" dirty="0" smtClean="0">
                <a:latin typeface="Times New Roman" pitchFamily="18" charset="0"/>
                <a:cs typeface="Times New Roman" pitchFamily="18" charset="0"/>
              </a:rPr>
              <a:t>Сосны шумят</a:t>
            </a:r>
            <a:r>
              <a:rPr lang="ru-RU" sz="3400" dirty="0" smtClean="0">
                <a:latin typeface="Times New Roman" pitchFamily="18" charset="0"/>
                <a:cs typeface="Times New Roman" pitchFamily="18" charset="0"/>
              </a:rPr>
              <a:t>" - не просто художественное произведение. Это книга-воспоминание, автобиографическая повесть Ирины </a:t>
            </a:r>
            <a:r>
              <a:rPr lang="ru-RU" sz="3400" dirty="0" err="1" smtClean="0">
                <a:latin typeface="Times New Roman" pitchFamily="18" charset="0"/>
                <a:cs typeface="Times New Roman" pitchFamily="18" charset="0"/>
              </a:rPr>
              <a:t>Токмаковой</a:t>
            </a:r>
            <a:r>
              <a:rPr lang="ru-RU" sz="3400" dirty="0" smtClean="0">
                <a:latin typeface="Times New Roman" pitchFamily="18" charset="0"/>
                <a:cs typeface="Times New Roman" pitchFamily="18" charset="0"/>
              </a:rPr>
              <a:t> о жизни эвакуированного во время Великой Отечественной войны детского дома.</a:t>
            </a:r>
            <a:br>
              <a:rPr lang="ru-RU" sz="3400" dirty="0" smtClean="0">
                <a:latin typeface="Times New Roman" pitchFamily="18" charset="0"/>
                <a:cs typeface="Times New Roman" pitchFamily="18" charset="0"/>
              </a:rPr>
            </a:br>
            <a:r>
              <a:rPr lang="ru-RU" sz="3400" dirty="0" smtClean="0">
                <a:latin typeface="Times New Roman" pitchFamily="18" charset="0"/>
                <a:cs typeface="Times New Roman" pitchFamily="18" charset="0"/>
              </a:rPr>
              <a:t>Идёт грозная война, но жизнь продолжается. Малыши растут, играют, учатся…</a:t>
            </a:r>
            <a:br>
              <a:rPr lang="ru-RU" sz="3400" dirty="0" smtClean="0">
                <a:latin typeface="Times New Roman" pitchFamily="18" charset="0"/>
                <a:cs typeface="Times New Roman" pitchFamily="18" charset="0"/>
              </a:rPr>
            </a:br>
            <a:r>
              <a:rPr lang="ru-RU" sz="3400" dirty="0" smtClean="0">
                <a:latin typeface="Times New Roman" pitchFamily="18" charset="0"/>
                <a:cs typeface="Times New Roman" pitchFamily="18" charset="0"/>
              </a:rPr>
              <a:t>В глубоком тылу взрослые тщательно оберегают хрупкие детские души, даря воспитанникам возможность оставаться детьми даже в такое тяжёлое для страны время.</a:t>
            </a:r>
            <a:r>
              <a:rPr lang="ru-RU" dirty="0" smtClean="0"/>
              <a:t/>
            </a:r>
            <a:br>
              <a:rPr lang="ru-RU" dirty="0" smtClean="0"/>
            </a:br>
            <a:endParaRPr lang="ru-RU" dirty="0"/>
          </a:p>
        </p:txBody>
      </p:sp>
      <p:pic>
        <p:nvPicPr>
          <p:cNvPr id="4098" name="Picture 2" descr="Книга: &quot;Сосны шумят&quot; - Ирина Токмакова. Купить книгу, читать рецензии |  ISBN 978-5-9268-1795-6 | Лабиринт"/>
          <p:cNvPicPr>
            <a:picLocks noChangeAspect="1" noChangeArrowheads="1"/>
          </p:cNvPicPr>
          <p:nvPr/>
        </p:nvPicPr>
        <p:blipFill>
          <a:blip r:embed="rId2" cstate="print"/>
          <a:srcRect/>
          <a:stretch>
            <a:fillRect/>
          </a:stretch>
        </p:blipFill>
        <p:spPr bwMode="auto">
          <a:xfrm>
            <a:off x="179511" y="1556792"/>
            <a:ext cx="3625295" cy="4824536"/>
          </a:xfrm>
          <a:prstGeom prst="rect">
            <a:avLst/>
          </a:prstGeom>
          <a:noFill/>
        </p:spPr>
      </p:pic>
      <p:pic>
        <p:nvPicPr>
          <p:cNvPr id="5" name="Picture 8" descr="Файл:RARS 6+.svg — Википедия"/>
          <p:cNvPicPr>
            <a:picLocks noChangeAspect="1" noChangeArrowheads="1"/>
          </p:cNvPicPr>
          <p:nvPr/>
        </p:nvPicPr>
        <p:blipFill>
          <a:blip r:embed="rId3" cstate="print"/>
          <a:srcRect/>
          <a:stretch>
            <a:fillRect/>
          </a:stretch>
        </p:blipFill>
        <p:spPr bwMode="auto">
          <a:xfrm>
            <a:off x="8172400" y="188640"/>
            <a:ext cx="792088" cy="79208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3248</Words>
  <Application>Microsoft Office PowerPoint</Application>
  <PresentationFormat>Экран (4:3)</PresentationFormat>
  <Paragraphs>66</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Книги о войне</vt:lpstr>
      <vt:lpstr>«Петька, Джек и мальчишки»  Виктор Конецкий </vt:lpstr>
      <vt:lpstr>«Хлеб той зимы» Элла Фонякова  </vt:lpstr>
      <vt:lpstr>«Бессмертный горнист»  Николай Богданов  </vt:lpstr>
      <vt:lpstr>«Сашка. Отпуск по ранению» Вячеслав Кондратьев</vt:lpstr>
      <vt:lpstr>«Батальон Бориса Ивановича» Александр Шаров  </vt:lpstr>
      <vt:lpstr>Рассказы о Великой Отечественной войне, Сергей Алексеев  </vt:lpstr>
      <vt:lpstr>«Сын полка» Валентин Катаев </vt:lpstr>
      <vt:lpstr>«Сосны шумят» Ирина Токмакова</vt:lpstr>
      <vt:lpstr>«Солнечная сторона улицы»   Леонид Сергеев </vt:lpstr>
      <vt:lpstr>«Убиты под Москвой»  Константин Воробьев  </vt:lpstr>
      <vt:lpstr> «Я должна рассказать»  Маша Рольникайте</vt:lpstr>
      <vt:lpstr>«Где-то в мире есть солнце» Майкл Грюнбаум и Тодд Хозак-Луи </vt:lpstr>
      <vt:lpstr>«Зима во время войны» Ян Терлау</vt:lpstr>
      <vt:lpstr>«Когда я был маленьким, у нас была война…» Станислав Олефир</vt:lpstr>
      <vt:lpstr>«Васек Трубачев и его товарищи» Валентина Осеева</vt:lpstr>
      <vt:lpstr>«Сахарный ребенок» Ольга Громова</vt:lpstr>
      <vt:lpstr>«Остров в море» Анника Тор</vt:lpstr>
      <vt:lpstr>«Четвертая высота» Елена Ильина </vt:lpstr>
      <vt:lpstr>«Должна остаться живой»   Людмила Никольская</vt:lpstr>
      <vt:lpstr>«А зори здесь тихие…»  Борис Васильев</vt:lpstr>
      <vt:lpstr>«У войны не женское лицо»  Светлана Алексиевич</vt:lpstr>
      <vt:lpstr>«Дневник Анны Франк»  Анна Франк </vt:lpstr>
      <vt:lpstr>«Перекресток» Юрий Слепухин</vt:lpstr>
      <vt:lpstr>«Сестра печали» Вадим Шефнер</vt:lpstr>
      <vt:lpstr>«Татуировщик из Освенцима»   Хезер Моррис </vt:lpstr>
      <vt:lpstr>«Облачный полк»   Эдуард Николаевич Веркин</vt:lpstr>
      <vt:lpstr>«Муся и Серафим» Анна Антоновская </vt:lpstr>
      <vt:lpstr>«Радость нашего дома»  Мустай Карим</vt:lpstr>
      <vt:lpstr>«Малышок» Иосиф Ликстанов</vt:lpstr>
      <vt:lpstr>«Ночевала тучка золотая»  Анатолий Приставкин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3</cp:revision>
  <dcterms:modified xsi:type="dcterms:W3CDTF">2020-12-04T04:40:53Z</dcterms:modified>
</cp:coreProperties>
</file>