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xlsx" ContentType="application/vnd.openxmlformats-officedocument.spreadsheetml.sheet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66" r:id="rId31"/>
    <p:sldId id="286" r:id="rId3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80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3636" autoAdjust="0"/>
  </p:normalViewPr>
  <p:slideViewPr>
    <p:cSldViewPr snapToGrid="0">
      <p:cViewPr varScale="1">
        <p:scale>
          <a:sx n="109" d="100"/>
          <a:sy n="109" d="100"/>
        </p:scale>
        <p:origin x="-594" y="-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Office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ru-RU"/>
  <c:chart>
    <c:title>
      <c:tx>
        <c:rich>
          <a:bodyPr/>
          <a:lstStyle/>
          <a:p>
            <a:pPr>
              <a:defRPr/>
            </a:pPr>
            <a:r>
              <a:rPr lang="ru-RU"/>
              <a:t>Правильное питание</a:t>
            </a:r>
          </a:p>
        </c:rich>
      </c:tx>
      <c:layout/>
    </c:title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cat>
            <c:strRef>
              <c:f>Лист1!$A$2:$A$5</c:f>
              <c:strCache>
                <c:ptCount val="4"/>
                <c:pt idx="0">
                  <c:v>да</c:v>
                </c:pt>
                <c:pt idx="1">
                  <c:v>нет</c:v>
                </c:pt>
                <c:pt idx="2">
                  <c:v>не знакомы</c:v>
                </c:pt>
                <c:pt idx="3">
                  <c:v>не придерживаемся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82.5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firstSliceAng val="0"/>
      </c:pieChart>
    </c:plotArea>
    <c:legend>
      <c:legendPos val="r"/>
      <c:layout/>
    </c:legend>
    <c:plotVisOnly val="1"/>
  </c:chart>
  <c:externalData r:id="rId1"/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014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2796943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4532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807379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36369781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8124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235332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80992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7451986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49199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3487810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266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1899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921171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461851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1340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2481E1-0B16-4B23-8F72-318515A333AA}" type="datetimeFigureOut">
              <a:rPr lang="ru-RU" smtClean="0"/>
              <a:pPr/>
              <a:t>15.04.2022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69C20128-F9DB-485E-9F70-C0C04FE0B00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94127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792481"/>
            <a:ext cx="8596668" cy="2333896"/>
          </a:xfrm>
        </p:spPr>
        <p:txBody>
          <a:bodyPr>
            <a:noAutofit/>
          </a:bodyPr>
          <a:lstStyle/>
          <a:p>
            <a:r>
              <a:rPr lang="ru-RU" sz="4800" b="1" dirty="0" smtClean="0">
                <a:solidFill>
                  <a:srgbClr val="FF580C"/>
                </a:solidFill>
                <a:latin typeface="Corbel" panose="020B0503020204020204" pitchFamily="34" charset="0"/>
              </a:rPr>
              <a:t/>
            </a:r>
            <a:br>
              <a:rPr lang="ru-RU" sz="4800" b="1" dirty="0" smtClean="0">
                <a:solidFill>
                  <a:srgbClr val="FF580C"/>
                </a:solidFill>
                <a:latin typeface="Corbel" panose="020B0503020204020204" pitchFamily="34" charset="0"/>
              </a:rPr>
            </a:br>
            <a:r>
              <a:rPr lang="ru-RU" sz="4800" b="1" dirty="0" smtClean="0">
                <a:latin typeface="Corbel" panose="020B0503020204020204" pitchFamily="34" charset="0"/>
              </a:rPr>
              <a:t>«Школьное питание – правильное и здоровое питание»</a:t>
            </a:r>
            <a:endParaRPr lang="ru-RU" sz="4800" b="1" dirty="0">
              <a:latin typeface="Corbel" panose="020B0503020204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4527447"/>
            <a:ext cx="8632128" cy="950243"/>
          </a:xfrm>
        </p:spPr>
        <p:txBody>
          <a:bodyPr>
            <a:noAutofit/>
          </a:bodyPr>
          <a:lstStyle/>
          <a:p>
            <a:pPr algn="r"/>
            <a:r>
              <a:rPr lang="ru-RU" sz="15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Выполнил: </a:t>
            </a:r>
            <a:r>
              <a:rPr lang="ru-RU" sz="1500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Кондрашова Янина Евгеньевна, </a:t>
            </a:r>
          </a:p>
          <a:p>
            <a:pPr algn="r"/>
            <a:r>
              <a:rPr lang="ru-RU" sz="1500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обучающая 10Б класса МАОУ ПГО «СОШ №8»</a:t>
            </a:r>
          </a:p>
          <a:p>
            <a:pPr algn="r"/>
            <a:r>
              <a:rPr lang="ru-RU" sz="15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Руководитель проекта: </a:t>
            </a:r>
            <a:r>
              <a:rPr lang="ru-RU" sz="1500" dirty="0">
                <a:solidFill>
                  <a:srgbClr val="FF580C"/>
                </a:solidFill>
                <a:latin typeface="Century Gothic" panose="020B0502020202020204" pitchFamily="34" charset="0"/>
              </a:rPr>
              <a:t>Каева Алёна </a:t>
            </a:r>
            <a:r>
              <a:rPr lang="ru-RU" sz="1500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Александровна, </a:t>
            </a:r>
          </a:p>
          <a:p>
            <a:pPr algn="r"/>
            <a:r>
              <a:rPr lang="ru-RU" sz="1500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учитель экономики</a:t>
            </a:r>
            <a:endParaRPr lang="ru-RU" sz="1500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473319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1149927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>
                <a:latin typeface="Century Gothic" panose="020B0502020202020204" pitchFamily="34" charset="0"/>
              </a:rPr>
              <a:t>Как </a:t>
            </a:r>
            <a:r>
              <a:rPr lang="ru-RU" sz="3600" b="1" dirty="0">
                <a:latin typeface="Century Gothic" panose="020B0502020202020204" pitchFamily="34" charset="0"/>
              </a:rPr>
              <a:t>правильно питаться? Общие рекомендации</a:t>
            </a:r>
            <a:r>
              <a:rPr lang="ru-RU" sz="3600" b="1" dirty="0" smtClean="0">
                <a:latin typeface="Century Gothic" panose="020B0502020202020204" pitchFamily="34" charset="0"/>
              </a:rPr>
              <a:t>.</a:t>
            </a:r>
            <a:endParaRPr lang="ru-RU" sz="3600" dirty="0">
              <a:latin typeface="Century Gothic" panose="020B0502020202020204" pitchFamily="34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2050474"/>
            <a:ext cx="8596668" cy="4267200"/>
          </a:xfrm>
        </p:spPr>
        <p:txBody>
          <a:bodyPr numCol="2">
            <a:normAutofit fontScale="92500" lnSpcReduction="10000"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Еда </a:t>
            </a: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нужна для 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жизни.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Питайтесь </a:t>
            </a: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полноценно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Разнообразьте рацион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Ешьте чаще.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Углеводы жизненно важны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Углеводы простые и 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медленные.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Меньше сахара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b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Ешьте больше </a:t>
            </a:r>
            <a:r>
              <a:rPr lang="ru-RU" b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цельнозерновых</a:t>
            </a: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 продуктов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Белки должны быть всегда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b="1" dirty="0">
                <a:solidFill>
                  <a:srgbClr val="FF580C"/>
                </a:solidFill>
                <a:latin typeface="Century Gothic" panose="020B0502020202020204" pitchFamily="34" charset="0"/>
              </a:rPr>
              <a:t>Жиры нельзя полностью исключать</a:t>
            </a:r>
            <a:r>
              <a:rPr lang="ru-RU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Жиры надо ограничивать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Сократить жиры в питании довольно просто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Не менее 600 г фруктов и овощей в день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Потребляйте рыбу минимум раз в 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неделю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Включите в рацион молочные 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продукты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Учите детей правильному питанию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Лишний вес: избыток питания или недостаток 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движения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Проверить свой вес просто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Количество калорий зависит от Вашего образа жизни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ru-RU" sz="15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Здоровое питание – это просто и недорого</a:t>
            </a:r>
            <a:r>
              <a:rPr lang="ru-RU" sz="1500" b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1500" b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045690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Режим питания и риски от его </a:t>
            </a:r>
            <a:r>
              <a:rPr lang="ru-RU" sz="2400" b="1" i="1" u="sng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нарушения:</a:t>
            </a:r>
            <a:endParaRPr lang="ru-RU" sz="2400" b="1" i="1" u="sng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Дети школьного возраста должны есть не реже, чем 4-5 раз в день: следует избегать интервалов между приемами пищи более 3,5-4 часов. 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Длительные перерывы между приемами пищи могут нарушить нормальную желудочную секрецию и провоцировать снижение аппетита.</a:t>
            </a:r>
          </a:p>
          <a:p>
            <a:pPr marL="0" indent="0" algn="just">
              <a:buNone/>
            </a:pPr>
            <a:r>
              <a:rPr lang="ru-RU" sz="24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Неправильное питание школьника опасно развитием заболеваний желудочно-кишечного тракта (гастриты и т.д.), а также ведет к нарушению физического развития и снижению умственных способностей.</a:t>
            </a:r>
          </a:p>
        </p:txBody>
      </p:sp>
    </p:spTree>
    <p:extLst>
      <p:ext uri="{BB962C8B-B14F-4D97-AF65-F5344CB8AC3E}">
        <p14:creationId xmlns:p14="http://schemas.microsoft.com/office/powerpoint/2010/main" xmlns="" val="40628624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Что не так с питанием у сегодняшних школьников?</a:t>
            </a:r>
          </a:p>
          <a:p>
            <a:pPr marL="0" indent="0" algn="just">
              <a:buNone/>
            </a:pP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Согласно 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данным Института питания, любимым перекусом у школьников являются: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мучные кондитерские изделия (59 %),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карамельные конфеты (50 %),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шоколад (42 %),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шоколадные конфеты (36 %),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сладкие газированные напитки (41 %).</a:t>
            </a:r>
          </a:p>
        </p:txBody>
      </p:sp>
    </p:spTree>
    <p:extLst>
      <p:ext uri="{BB962C8B-B14F-4D97-AF65-F5344CB8AC3E}">
        <p14:creationId xmlns:p14="http://schemas.microsoft.com/office/powerpoint/2010/main" xmlns="" val="341815405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Из чего должны состоять полезные приёмы пищи</a:t>
            </a:r>
            <a:r>
              <a:rPr lang="ru-RU" sz="2400" b="1" i="1" u="sng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?</a:t>
            </a:r>
            <a:endParaRPr lang="ru-RU" sz="2400" b="1" i="1" u="sng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Завтрак 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состоит из закусок (бутерброды с сыром и сливочным маслом, салаты), горячего блюда (творожного, яичного или каши - овсяной, гречневой, пшенной, ячневой, перловой, рисовой), горячего напитка (чая, какао с молоком, кофейного напитка, молока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).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Обед должен состоять из закуски (салаты из свежих, отварных овощей, зелени), горячего первого блюда (супа), горячего второго блюда (мясное или рыбное блюдо с овощным или крупяным гарниром), напитка (компот, кисель, сок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).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Полдник должен состоять из напитка (молоко, кисломолочные продукты, кисели, соки) с булочным или мучными кондитерскими изделиями (сухари, сушки, нежирное печенье) либо из фруктов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Ужин должен состоять из горячего блюда (овощные, смешанные крупяно-овощные, рыбные блюда) и напитка (чай, сок, кисель).</a:t>
            </a:r>
          </a:p>
        </p:txBody>
      </p:sp>
    </p:spTree>
    <p:extLst>
      <p:ext uri="{BB962C8B-B14F-4D97-AF65-F5344CB8AC3E}">
        <p14:creationId xmlns:p14="http://schemas.microsoft.com/office/powerpoint/2010/main" xmlns="" val="11748371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Здоровый рацион на один </a:t>
            </a:r>
            <a:r>
              <a:rPr lang="ru-RU" sz="2400" b="1" i="1" u="sng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день: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5-6 порций в день- 1 порция состоит по выбору из: 1-2 кусочков хлеба или половины булочки, 150-200г пшенной, гречневой, перловой или рисовой каши, 200-250г овсяной каши, 150-200г отварных макарон, 1-2 блинов.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3-4 порций в день - 1 порция по выбору состоит из: 100-150г капусты, 1-2 моркови, пучка зелени, 1 помидора или 1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ст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томатного сока, 3-4 клубня картофеля.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Всего 350-400г овощей за весь день.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2-4 порции в день - 1 порция по выбору состоит из: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1 яблока или груши, 3-4 слив или полстакана ягод, половина апельсина или грейпфрута, 1 персика или 2 абрикосов, 1 стакана фруктового или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плодовоягодного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сока, половины стакана сухофруктов.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2-3 порции в день - 1 порция по выбору состоит из: 1 стакана молока  (кефира), 60-80г нежирного творога, 50-60г твердого сыра, порции мороженого.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2 порции в день - 1 порция по выбору состоит из: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80-100г говядины, 60-80г свинины, 50-60г вареной колбасы, 80-100г птицы или рыбы, половины стакана гороха или фасоли, 2 куриных яиц (не более 4 в неделю!).</a:t>
            </a: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Этих продуктов в рационе ребенка должно быть не более: 5-6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ч.ложек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сахара, 3 шоколадных конфет, 5 карамелек, 5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ч.ложек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варенья или меда, 2-3 вафель, 50г торта, 1-2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ст.ложки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растительного масла, 30г сливочного масла.</a:t>
            </a:r>
          </a:p>
          <a:p>
            <a:pPr marL="0" indent="0" algn="just">
              <a:buNone/>
            </a:pP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48562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7"/>
            <a:ext cx="8840740" cy="4613564"/>
          </a:xfrm>
        </p:spPr>
        <p:txBody>
          <a:bodyPr numCol="3">
            <a:normAutofit fontScale="475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Какие витамины включает в себя правильный рацион</a:t>
            </a:r>
            <a:r>
              <a:rPr lang="ru-RU" sz="2400" b="1" i="1" u="sng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?</a:t>
            </a:r>
            <a:endParaRPr lang="ru-RU" sz="2400" b="1" i="1" u="sng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Витамин А – обеспечивает нормальное состояние слизистых оболочек и кожи, улучшает сопротивляемость организма, отвечает за нормальное состояние зрения. Витамин А содержится в рыбе и морепродуктах, печени, абрикосах, моркови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В1 – улучшает пищеварение, укрепляет нервную систему и память. Этот витамин находится в овощах, рисе, мясе птицы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В2 – укрепляет ногти и волосы и положительно влияет на состояние нервов. Витамин В2 содержится в яйцах, молоке, капусте брокколи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В6 – отвечает за нормальную работу печени, улучшает кроветворение, благотворно влияет на функции нервной системы. Этот витамин содержится в яичном желтке, пивных дрожжах, бобовых и в цельном зерне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В12 – стимулирует рост, способствует кроветворению, улучшает состояние центральной и периферийной нервной системы. Содержится в мясе, сыре, морепродуктах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Пантотеновая кислота – благотворно влияет на функции нервной системы и двигательную функцию кишечника. Содержится в яичном желтке, мясе, фасоли, цветной капусте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Фолиевая кислота – необходима для роста и нормального кроветворения. Это «зелёный» витамин, фолиевой кислоты много в шпинате, зелёном горошке, савойской капусте и т.д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Биотин – отвечает за состояние кожи, ногтей и волос, регулирует уровень сахара в крови. Биотин содержится в яичном желтке, буром рисе, соевых бобах, помидорах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С – полезен для иммунной системы, соединительной ткани и костей, ускоряет заживление ран. Витамина С много в шиповнике, облепихе, сладком перце, чёрной смородине, лимоне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D – укрепляет зубы и кости. Витамин D находится в печени, икре, яйцах, молоке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Е – борется с разрушительным воздействием свободных радикалов, влияет на функции эндокринных и половых желёз, замедляет старение. Содержится в орехах и растительных маслах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Витамин К – отвечает за нормальную свёртываемость крови. Этот витамин находится в шпинате, кабачках, салате и белокочанной капусте.</a:t>
            </a:r>
          </a:p>
          <a:p>
            <a:pPr marL="0" indent="0" algn="just">
              <a:buNone/>
            </a:pP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374193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Правила здорового питания (по данным сервиса «</a:t>
            </a:r>
            <a:r>
              <a:rPr lang="ru-RU" sz="2400" b="1" i="1" u="sng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Кейтеринбург</a:t>
            </a: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»):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1. Ребенок должен ежедневно есть разнообразные пищевые продукты (около 15 наименований разных продуктов питания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).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2. Каждый день в рационе питания ребенка должны присутствовать следующие продукты: мясо, сливочное масло, молоко, хлеб, крупы, свежие овощи и фрукты. Ряд продуктов: рыба, яйца, сметана, творог и другие кисломолочные продукты, сыр – не обязательно должны входить в рацион питания каждый день, но в течение недели должны присутствовать 2-3 раза обязательно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3. Ребенок должен питаться не менее 4 раз в день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4. В межсезонье (осень–зима, зима–весна) ребенок должен получать витаминно-минеральные комплексы, рекомендованные для детей соответствующего возраста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5. Для обогащения рациона питания школьника витамином «С» рекомендуется обеспечить ежедневный прием отвара шиповника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6. Прием пищи должен проходить в спокойной обстановке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7. Если у ребенка имеет место дефицит или избыток массы тела необходима консультация врача, так как в этом случае рацион питания должен быть скорректирован с учетом степени отклонения физического развития от нормы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8. Рацион питания школьника, занимающегося спортом, должен быть скорректирован с учетом объема физической нагрузки.</a:t>
            </a:r>
          </a:p>
          <a:p>
            <a:pPr marL="0" indent="0" algn="just">
              <a:buNone/>
            </a:pP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0954442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Первое-второе-компот: почему это так </a:t>
            </a:r>
            <a:r>
              <a:rPr lang="ru-RU" sz="2400" b="1" i="1" u="sng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важно?</a:t>
            </a:r>
            <a:endParaRPr lang="ru-RU" sz="2400" b="1" i="1" u="sng" dirty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Получение школьником полноценного горячего обеда имеет важное значение для роста и развития ребенка.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Классически обед должен состоять из холодной закуски или салата, супа, мясного или рыбного блюда с гарниром и напитка.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Вот правильное питание школьника, которое позволит сохранить здоровье вашего ребенка: так как употребление горячей пищи стимулирует секрецию пищеварительных соков, такая пища легче переваривается, усваивается и создает чувство сытости. 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Только в формате «первое-второе-компот» можно накормить ребенка сбалансированной пищей, включающей поступление всех необходимых для его развития пищевых веществ, включая витамины, минеральные вещества. 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К сожалению, заменить полноценный горячий обед практически невозможно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277729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4734" y="1759528"/>
            <a:ext cx="8161867" cy="4558146"/>
          </a:xfrm>
        </p:spPr>
        <p:txBody>
          <a:bodyPr numCol="1"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Что делать, если у ребенка не получается полноценно обедать в школе?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Если ребенок учится в первую смену, то, при невозможности получать в школе горячие обеды, родители должны сделать так, чтобы дома ребенок полноценно завтракал. Причем завтрак должен быть по возможности плотным и включать в себя горячие мясные, рыбные или творожные блюда.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В школу дайте ребенку полезный перекус. Ученикам 1-4 классов стоит перекусывать после второго урока, а ученикам с 5 по 11 классы — после третьего урока. И, конечно же, после возвращения из школы ребенок обязательно должен полноценно пообедать.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Тем детям, которые учатся во вторую смену, целесообразно полноценно завтракать в 8 часов, второй завтрак не предусматривается, а обед принимается перед походом в школу в 12-13 часов.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Если же ребенок остается на дополнительные занятия в школе и не может получить горячий обед, то для того, чтобы обеспечить здоровое питание школьника, родители должны собрать ему с собой в школу правильный перекус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11448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Как сделать перекусы более полезными для ребенка?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При невозможности получения полноценного завтрака или обеда, родители вынуждены давать ребенку с собой еду для перекуса на перемене.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Бутерброды, йогурт, сок, фрукты — все эти перекусы допустимы, но их можно сделать еще более полезными для ребенка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83985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smtClean="0"/>
              <a:t>Пусть </a:t>
            </a:r>
            <a:r>
              <a:rPr lang="ru-RU" sz="4000" dirty="0"/>
              <a:t>пища будет твоим лекарством, а лекарство </a:t>
            </a:r>
            <a:r>
              <a:rPr lang="ru-RU" sz="4000" dirty="0" smtClean="0"/>
              <a:t>пищей</a:t>
            </a:r>
            <a:endParaRPr lang="ru-RU" sz="4000" dirty="0"/>
          </a:p>
        </p:txBody>
      </p:sp>
      <p:sp>
        <p:nvSpPr>
          <p:cNvPr id="3" name="Текст 2"/>
          <p:cNvSpPr>
            <a:spLocks noGrp="1"/>
          </p:cNvSpPr>
          <p:nvPr>
            <p:ph type="body" sz="quarter" idx="13"/>
          </p:nvPr>
        </p:nvSpPr>
        <p:spPr>
          <a:xfrm>
            <a:off x="6991084" y="3251200"/>
            <a:ext cx="2416152" cy="381000"/>
          </a:xfrm>
        </p:spPr>
        <p:txBody>
          <a:bodyPr/>
          <a:lstStyle/>
          <a:p>
            <a:r>
              <a:rPr lang="ru-RU" sz="3200" b="1" i="1" dirty="0" smtClean="0">
                <a:solidFill>
                  <a:srgbClr val="FF580C"/>
                </a:solidFill>
              </a:rPr>
              <a:t>Гиппократ</a:t>
            </a:r>
            <a:endParaRPr lang="ru-RU" sz="3200" b="1" i="1" dirty="0">
              <a:solidFill>
                <a:srgbClr val="FF580C"/>
              </a:solidFill>
            </a:endParaRP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7377" y="2968336"/>
            <a:ext cx="4474477" cy="36541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5453110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Рациональное питание школьников: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Будет лучше, если родители сделают бутерброд с сырым или отварным (запеченным) мясом, а не с колбасой.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Выбирайте натуральный йогурт, кефир или простоквашу для детского питания: без добавления вкусовых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ароматизаторов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и красителей.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Соки в индивидуальной упаковке лучше чередовать с витаминизированным молоком для детей, поскольку производители соков добавляют значительные количества сахара, что может быть вредно для детей, страдающих ожирением или другими патологиями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0686146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Century Gothic" panose="020B0502020202020204" pitchFamily="34" charset="0"/>
              </a:rPr>
              <a:t>Глава 1.3. Как построить правильное питание у школьников?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 fontScale="70000" lnSpcReduction="2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5 факторов здорового питания для школьника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Большинство детей любит употреблять десерты, хорошо, если это будут фрукты, которые весьма полезны благодаря большому содержанию витаминов и минералов, биофлавоноидов, антиоксидантов.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Питание в школе составляет примерно 50 % ежедневного рациона учащегося, качество и эффективность школьного питания очень важны.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Но важно и домашнее питание ребенка. Меню школьников должно быть разнообразным, чтобы полностью удовлетворить все потребности организма ребенка и вкусным, в противном случае у школьника будет большее желание попробовать не совсем полезные продукты.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Родителям следуем учесть, что при приготовлении пищи недопустимо использовать такой вид термической обработки, как жарка, необходимо продукты отваривать, готовить на пару или запекать, с целью щажения желудочно-кишечного тракта ребенка.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В рацион нежелательно добавлять маринованные уксусом продукты (возможно замена уксуса лимонной кислотой). Лучше исключить острые продукты (майонез, горчица и хрен), большое количество соли и специй в пищу.</a:t>
            </a:r>
          </a:p>
        </p:txBody>
      </p:sp>
    </p:spTree>
    <p:extLst>
      <p:ext uri="{BB962C8B-B14F-4D97-AF65-F5344CB8AC3E}">
        <p14:creationId xmlns:p14="http://schemas.microsoft.com/office/powerpoint/2010/main" xmlns="" val="41092684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Century Gothic" panose="020B0502020202020204" pitchFamily="34" charset="0"/>
              </a:rPr>
              <a:t>Глава 1.4. Как сбалансировать режим питания школьника?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Режим питания зависит от того, в какую смену учится ребёнок. Если в первую, то: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завтрак в 07:00–08:00,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перекус в школе в 10:00–11:00,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обед в 13:00–14:00,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ужин в 18:00–19:00.</a:t>
            </a:r>
          </a:p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Если во вторую смену, то: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завтрак в 08:00–09:00,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обед перед школой в 12:00–13:00,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перекус в школе в 15:00–16:00,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ужин в 18:00–19:00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10900117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Century Gothic" panose="020B0502020202020204" pitchFamily="34" charset="0"/>
              </a:rPr>
              <a:t>Глава 1.4. Как сбалансировать режим питания школьника?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Распределение калорийности суточного рациона:</a:t>
            </a:r>
          </a:p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•	25-30% - на завтрак</a:t>
            </a:r>
          </a:p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•	35-50% - на обед</a:t>
            </a:r>
          </a:p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•	5-10% - на полдник</a:t>
            </a:r>
          </a:p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•	20-25% - на ужин</a:t>
            </a:r>
          </a:p>
        </p:txBody>
      </p:sp>
    </p:spTree>
    <p:extLst>
      <p:ext uri="{BB962C8B-B14F-4D97-AF65-F5344CB8AC3E}">
        <p14:creationId xmlns:p14="http://schemas.microsoft.com/office/powerpoint/2010/main" xmlns="" val="36719784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i="1" dirty="0">
                <a:latin typeface="Century Gothic" panose="020B0502020202020204" pitchFamily="34" charset="0"/>
              </a:rPr>
              <a:t>Глава 1.4. Как сбалансировать режим питания школьника?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951575" cy="5237019"/>
          </a:xfrm>
        </p:spPr>
        <p:txBody>
          <a:bodyPr numCol="1">
            <a:normAutofit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Пить воду ежедневно 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Часто встречается утверждение о двух литрах в день, но это условно. Проще всего ориентироваться на чувство жажды и пить тогда, когда хочется. Но у некоторых людей естественное чувство жажды притуплено — чтобы сделать воду привычкой, нужно механически выпивать несколько стаканов в течение дня. Можно скачать ребёнку приложение для соблюдения водного баланса — на телефон будут приходить напоминания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6655562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сбалансировать режим питания школьника?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258849" cy="4488873"/>
          </a:xfrm>
        </p:spPr>
        <p:txBody>
          <a:bodyPr numCol="1"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Включить в рацион овощи, фрукты, орехи и бобовые 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По предписаниям ВОЗ овощи и фрукты — основной компонент правильного питания. Рекомендуется есть не менее 400 граммов в день — это норма, которую часто недобирают. Потом идут бобовые — по 50 граммов 1–2 раза в неделю, орехи — до 40 граммов в день, цельные злаки — около 50 граммов в сутки.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Однако ВОЗ не выделяет мясо как обязательный продукт — более полезной альтернативой являются бобовые, так как содержат больше белка и клетчатки. По рекомендациям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Роспотребнадзора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с 2021 года в программе питания школьников 30% белка будет растительного происхождения, а не животного. </a:t>
            </a:r>
          </a:p>
        </p:txBody>
      </p:sp>
    </p:spTree>
    <p:extLst>
      <p:ext uri="{BB962C8B-B14F-4D97-AF65-F5344CB8AC3E}">
        <p14:creationId xmlns:p14="http://schemas.microsoft.com/office/powerpoint/2010/main" xmlns="" val="13596133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Как </a:t>
            </a:r>
            <a:r>
              <a:rPr lang="ru-RU" b="1" dirty="0">
                <a:latin typeface="Century Gothic" panose="020B0502020202020204" pitchFamily="34" charset="0"/>
              </a:rPr>
              <a:t>сбалансировать режим питания школьника?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258849" cy="4488873"/>
          </a:xfrm>
        </p:spPr>
        <p:txBody>
          <a:bodyPr numCol="1"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i="1" u="sng" dirty="0">
                <a:solidFill>
                  <a:srgbClr val="FF580C"/>
                </a:solidFill>
                <a:latin typeface="Century Gothic" panose="020B0502020202020204" pitchFamily="34" charset="0"/>
              </a:rPr>
              <a:t>Ограничить соль и сахар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По рекомендациям ВОЗ важно следить за размером порций и ограничить потребление соли до примерно половины чайной ложки в день. То же самое призывают сделать и с сахаром — лучше употреблять фрукты.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Учитывайте, что 50–75% потребляемой соли уже содержится в продуктах. Избыток соли и сахара приводит к задерживанию жидкости в организме и повышению веса. А ещё ребёнок привыкает к усилителям вкуса и не получает удовольствия от еды без добавок.</a:t>
            </a:r>
          </a:p>
        </p:txBody>
      </p:sp>
    </p:spTree>
    <p:extLst>
      <p:ext uri="{BB962C8B-B14F-4D97-AF65-F5344CB8AC3E}">
        <p14:creationId xmlns:p14="http://schemas.microsoft.com/office/powerpoint/2010/main" xmlns="" val="370203472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Нормы </a:t>
            </a:r>
            <a:r>
              <a:rPr lang="ru-RU" b="1" dirty="0">
                <a:latin typeface="Century Gothic" panose="020B0502020202020204" pitchFamily="34" charset="0"/>
              </a:rPr>
              <a:t>питания школьников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813031" cy="4932219"/>
          </a:xfrm>
        </p:spPr>
        <p:txBody>
          <a:bodyPr numCol="1">
            <a:normAutofit fontScale="85000" lnSpcReduction="20000"/>
          </a:bodyPr>
          <a:lstStyle/>
          <a:p>
            <a:pPr marL="0" indent="0" algn="just">
              <a:buNone/>
            </a:pP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1 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января 2021 появились новые СанПиН 2.3/2.4.3590-20, которые включили в полезное меню для школьника: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белковую пищу: мясо, яйца, творог, молоко;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30% жиров растительного происхождения;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пищевые волокна, 10–20 граммов в сутки: сухофрукты,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цельнозерновой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 хлеб, рис, муку, бобовые и овощи;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витамины и микроэлементы, сбалансированные по составу;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•	йодированную соль.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Меню разрабатывает или юридическое лицо (чаще всего это комбинат, но бывает ИП или фирма), которое поставляет еду в школу, или заведующая столовой, если всё готовится на кухне в образовательном учреждении. В обоих случаях оно согласовывается с директором, а потом — с </a:t>
            </a:r>
            <a:r>
              <a:rPr lang="ru-RU" sz="2400" b="1" i="1" dirty="0" err="1">
                <a:solidFill>
                  <a:srgbClr val="FF580C"/>
                </a:solidFill>
                <a:latin typeface="Century Gothic" panose="020B0502020202020204" pitchFamily="34" charset="0"/>
              </a:rPr>
              <a:t>Роспотребнадзором</a:t>
            </a: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. Меню разрабатывают на две недели вперёд, где учитывается калорийность, белки, жиры и углеводы (КБЖУ): завтрак — 25%, обед — 35% от суточной потребности</a:t>
            </a:r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.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9457052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Почему </a:t>
            </a:r>
            <a:r>
              <a:rPr lang="ru-RU" b="1" dirty="0">
                <a:latin typeface="Century Gothic" panose="020B0502020202020204" pitchFamily="34" charset="0"/>
              </a:rPr>
              <a:t>меню в школе не всегда правильное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813031" cy="4932219"/>
          </a:xfrm>
        </p:spPr>
        <p:txBody>
          <a:bodyPr numCol="1">
            <a:normAutofit fontScale="92500"/>
          </a:bodyPr>
          <a:lstStyle/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Школы ориентируются на специальные документы, в которых прописаны требования к поставкам, организации питания и санитарно-гигиенические нормы. За качеством еды следит администрация школы.</a:t>
            </a:r>
          </a:p>
          <a:p>
            <a:pPr marL="0" indent="0" algn="just">
              <a:buNone/>
            </a:pPr>
            <a:r>
              <a:rPr lang="ru-RU" sz="2400" b="1" i="1" dirty="0">
                <a:solidFill>
                  <a:srgbClr val="FF580C"/>
                </a:solidFill>
                <a:latin typeface="Century Gothic" panose="020B0502020202020204" pitchFamily="34" charset="0"/>
              </a:rPr>
              <a:t>Но несмотря на все стандарты, питание школьников бывает довольно сомнительным. Меню не всегда соответствует рекомендациям ВОЗ и других научно-медицинских объединений, а санитарно-гигиенические нормы зачастую нарушаются — почти у каждого школьника есть история про таракана в столовой. Так происходит потому, что комиссия не осуществляет должный надзор, а просто заполняет документы. Получается, что деятельность столовой не контролируют.</a:t>
            </a:r>
          </a:p>
        </p:txBody>
      </p:sp>
    </p:spTree>
    <p:extLst>
      <p:ext uri="{BB962C8B-B14F-4D97-AF65-F5344CB8AC3E}">
        <p14:creationId xmlns:p14="http://schemas.microsoft.com/office/powerpoint/2010/main" xmlns="" val="14807515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На </a:t>
            </a:r>
            <a:r>
              <a:rPr lang="ru-RU" b="1" dirty="0">
                <a:latin typeface="Century Gothic" panose="020B0502020202020204" pitchFamily="34" charset="0"/>
              </a:rPr>
              <a:t>что стоит обратить внимание?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3" y="1787236"/>
            <a:ext cx="8813031" cy="4932219"/>
          </a:xfrm>
        </p:spPr>
        <p:txBody>
          <a:bodyPr numCol="1">
            <a:normAutofit/>
          </a:bodyPr>
          <a:lstStyle/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Регулярность приёмов пищи</a:t>
            </a: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Приёмы пищи должны быть полноценными</a:t>
            </a: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Изменение объёма и калорийности пищи</a:t>
            </a: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Достаточное потребление жидкости</a:t>
            </a: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Употребление </a:t>
            </a:r>
            <a:r>
              <a:rPr lang="ru-RU" sz="2400" b="1" i="1" dirty="0" err="1" smtClean="0">
                <a:solidFill>
                  <a:srgbClr val="FF580C"/>
                </a:solidFill>
                <a:latin typeface="Century Gothic" panose="020B0502020202020204" pitchFamily="34" charset="0"/>
              </a:rPr>
              <a:t>фастфуда</a:t>
            </a:r>
            <a:endParaRPr lang="ru-RU" sz="2400" b="1" i="1" dirty="0" smtClean="0">
              <a:solidFill>
                <a:srgbClr val="FF580C"/>
              </a:solidFill>
              <a:latin typeface="Century Gothic" panose="020B0502020202020204" pitchFamily="34" charset="0"/>
            </a:endParaRP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Продукты, не рекомендованные к употреблению детям подросткового возраста</a:t>
            </a:r>
          </a:p>
          <a:p>
            <a:pPr algn="just"/>
            <a:r>
              <a:rPr lang="ru-RU" sz="2400" b="1" i="1" dirty="0" smtClean="0">
                <a:solidFill>
                  <a:srgbClr val="FF580C"/>
                </a:solidFill>
                <a:latin typeface="Century Gothic" panose="020B0502020202020204" pitchFamily="34" charset="0"/>
              </a:rPr>
              <a:t>Недоедание</a:t>
            </a:r>
          </a:p>
          <a:p>
            <a:pPr algn="just"/>
            <a:r>
              <a:rPr lang="ru-RU" sz="2400" b="1" i="1" smtClean="0">
                <a:solidFill>
                  <a:srgbClr val="FF580C"/>
                </a:solidFill>
                <a:latin typeface="Century Gothic" panose="020B0502020202020204" pitchFamily="34" charset="0"/>
              </a:rPr>
              <a:t>Переедание</a:t>
            </a:r>
            <a:endParaRPr lang="ru-RU" sz="2400" b="1" i="1" dirty="0">
              <a:solidFill>
                <a:srgbClr val="FF580C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3459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2717029" cy="665018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>Введение</a:t>
            </a:r>
            <a:endParaRPr lang="ru-RU" b="1" i="1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5" y="1094509"/>
            <a:ext cx="8596668" cy="4946852"/>
          </a:xfrm>
        </p:spPr>
        <p:txBody>
          <a:bodyPr>
            <a:normAutofit/>
          </a:bodyPr>
          <a:lstStyle/>
          <a:p>
            <a:r>
              <a:rPr lang="ru-RU" sz="2000" dirty="0">
                <a:solidFill>
                  <a:schemeClr val="tx1"/>
                </a:solidFill>
              </a:rPr>
              <a:t>Школьные годы – это то время, когда детям и их родителям важно уделять внимание питанию ребёнка. Каким бы самостоятельным в данных вопросах не казался подрастающий ребёнок, взрослым следует проявлять некий контроль в отношении школьника с рационом питания. Для правильности контроля необходимо изучить некоторые аспекты «правильности» питания.</a:t>
            </a:r>
          </a:p>
          <a:p>
            <a:r>
              <a:rPr lang="ru-RU" sz="2000" dirty="0">
                <a:solidFill>
                  <a:schemeClr val="tx1"/>
                </a:solidFill>
              </a:rPr>
              <a:t>Данная работа представляет собой исследование о значимости правильного, разнообразного питания в жизни школьника с целью привлечения детей к питанию в школьной столовой. В наше время здоровье детей и подростков является одним из важнейших показателей, определяющих потенциал страны. Вот почему так важно учить ребенка сохранять свое здоровье, учить правильно питаться, основываясь не только на вкусовые качества еды, но и на ее пользу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8483337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анкетирования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721406" y="2073503"/>
          <a:ext cx="8596312" cy="38814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xmlns="" val="294253138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Продукт проекта размещен на стенде в столовой школы</a:t>
            </a:r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5387" t="13696" r="3664" b="38650"/>
          <a:stretch/>
        </p:blipFill>
        <p:spPr>
          <a:xfrm>
            <a:off x="1" y="1"/>
            <a:ext cx="112050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77473" y="2439180"/>
            <a:ext cx="7080778" cy="2019300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473" y="2302149"/>
            <a:ext cx="8596668" cy="87283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Цель работы:</a:t>
            </a:r>
            <a:endParaRPr lang="ru-RU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7473" y="3174985"/>
            <a:ext cx="8596668" cy="81819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Обоснование </a:t>
            </a:r>
            <a:r>
              <a:rPr lang="ru-RU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значимости школьного питания, как правильного питания.</a:t>
            </a:r>
          </a:p>
        </p:txBody>
      </p:sp>
    </p:spTree>
    <p:extLst>
      <p:ext uri="{BB962C8B-B14F-4D97-AF65-F5344CB8AC3E}">
        <p14:creationId xmlns:p14="http://schemas.microsoft.com/office/powerpoint/2010/main" xmlns="" val="2585405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5387" t="13696" r="3664" b="38650"/>
          <a:stretch/>
        </p:blipFill>
        <p:spPr>
          <a:xfrm>
            <a:off x="1" y="1"/>
            <a:ext cx="112050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77472" y="2439180"/>
            <a:ext cx="8377909" cy="2019300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473" y="2302149"/>
            <a:ext cx="8596668" cy="87283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Актуальность:</a:t>
            </a:r>
            <a:endParaRPr lang="ru-RU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7473" y="3174985"/>
            <a:ext cx="8474891" cy="81819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в результате неправильного питания происходит ухудшение здоровья человека.</a:t>
            </a:r>
          </a:p>
        </p:txBody>
      </p:sp>
    </p:spTree>
    <p:extLst>
      <p:ext uri="{BB962C8B-B14F-4D97-AF65-F5344CB8AC3E}">
        <p14:creationId xmlns:p14="http://schemas.microsoft.com/office/powerpoint/2010/main" xmlns="" val="28003615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5387" t="13696" r="3664" b="38650"/>
          <a:stretch/>
        </p:blipFill>
        <p:spPr>
          <a:xfrm>
            <a:off x="1" y="1"/>
            <a:ext cx="112050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777472" y="706581"/>
            <a:ext cx="8474891" cy="5181601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77472" y="706581"/>
            <a:ext cx="8596668" cy="87283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Задачи:</a:t>
            </a:r>
            <a:endParaRPr lang="ru-RU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777472" y="3276599"/>
            <a:ext cx="8474891" cy="818198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1. Уточнить понятие «Правильное питание».</a:t>
            </a:r>
          </a:p>
          <a:p>
            <a:r>
              <a:rPr lang="ru-RU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2. Изучить источники информации о питании школьников, его составе и качественных характеристиках.</a:t>
            </a:r>
          </a:p>
          <a:p>
            <a:r>
              <a:rPr lang="ru-RU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3. Выяснить отношение учащихся и их родителей к школьному питанию (провести анкетирование и проанализировать результаты).</a:t>
            </a:r>
          </a:p>
          <a:p>
            <a:r>
              <a:rPr lang="ru-RU" sz="28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4. Доказать школьникам, что школьное питание – правильное питание</a:t>
            </a:r>
            <a:r>
              <a:rPr lang="ru-RU" sz="28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.</a:t>
            </a:r>
            <a:endParaRPr lang="ru-RU" sz="2800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1334580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5387" t="13696" r="3664" b="38650"/>
          <a:stretch/>
        </p:blipFill>
        <p:spPr>
          <a:xfrm>
            <a:off x="1" y="1"/>
            <a:ext cx="112050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2097723" y="1934224"/>
            <a:ext cx="6464386" cy="2042031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7723" y="1934224"/>
            <a:ext cx="8596668" cy="87283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Объект исследования:</a:t>
            </a:r>
            <a:endParaRPr lang="ru-RU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7723" y="2807060"/>
            <a:ext cx="7080778" cy="818198"/>
          </a:xfrm>
        </p:spPr>
        <p:txBody>
          <a:bodyPr>
            <a:noAutofit/>
          </a:bodyPr>
          <a:lstStyle/>
          <a:p>
            <a:r>
              <a:rPr lang="ru-RU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Влияние школьного питания на здоровье школьников.</a:t>
            </a:r>
          </a:p>
        </p:txBody>
      </p:sp>
    </p:spTree>
    <p:extLst>
      <p:ext uri="{BB962C8B-B14F-4D97-AF65-F5344CB8AC3E}">
        <p14:creationId xmlns:p14="http://schemas.microsoft.com/office/powerpoint/2010/main" xmlns="" val="9136367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 rotWithShape="1">
          <a:blip r:embed="rId2"/>
          <a:srcRect l="5387" t="13696" r="3664" b="38650"/>
          <a:stretch/>
        </p:blipFill>
        <p:spPr>
          <a:xfrm>
            <a:off x="1" y="1"/>
            <a:ext cx="11205004" cy="6858000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1939636" y="1934224"/>
            <a:ext cx="7238865" cy="2042031"/>
          </a:xfrm>
          <a:prstGeom prst="rect">
            <a:avLst/>
          </a:prstGeom>
          <a:solidFill>
            <a:schemeClr val="bg2">
              <a:lumMod val="10000"/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97723" y="1934224"/>
            <a:ext cx="8596668" cy="872836"/>
          </a:xfrm>
        </p:spPr>
        <p:txBody>
          <a:bodyPr/>
          <a:lstStyle/>
          <a:p>
            <a:r>
              <a:rPr lang="ru-RU" b="1" i="1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Гипотеза:</a:t>
            </a:r>
            <a:endParaRPr lang="ru-RU" b="1" i="1" dirty="0">
              <a:solidFill>
                <a:schemeClr val="accent6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097723" y="2807060"/>
            <a:ext cx="7080778" cy="818198"/>
          </a:xfrm>
        </p:spPr>
        <p:txBody>
          <a:bodyPr>
            <a:noAutofit/>
          </a:bodyPr>
          <a:lstStyle/>
          <a:p>
            <a:r>
              <a:rPr lang="ru-RU" sz="3200" dirty="0" smtClean="0">
                <a:solidFill>
                  <a:schemeClr val="accent6">
                    <a:lumMod val="20000"/>
                    <a:lumOff val="80000"/>
                  </a:schemeClr>
                </a:solidFill>
              </a:rPr>
              <a:t>Школьное </a:t>
            </a:r>
            <a:r>
              <a:rPr lang="ru-RU" sz="3200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питание благоприятно отражается на здоровье школьника.</a:t>
            </a:r>
          </a:p>
        </p:txBody>
      </p:sp>
    </p:spTree>
    <p:extLst>
      <p:ext uri="{BB962C8B-B14F-4D97-AF65-F5344CB8AC3E}">
        <p14:creationId xmlns:p14="http://schemas.microsoft.com/office/powerpoint/2010/main" xmlns="" val="78567740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latin typeface="Century Gothic" panose="020B0502020202020204" pitchFamily="34" charset="0"/>
              </a:rPr>
              <a:t>Что </a:t>
            </a:r>
            <a:r>
              <a:rPr lang="ru-RU" b="1" dirty="0">
                <a:latin typeface="Century Gothic" panose="020B0502020202020204" pitchFamily="34" charset="0"/>
              </a:rPr>
              <a:t>такое правильное питание?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>
                <a:solidFill>
                  <a:srgbClr val="FF580C"/>
                </a:solidFill>
                <a:latin typeface="Century Gothic" panose="020B0502020202020204" pitchFamily="34" charset="0"/>
              </a:rPr>
              <a:t>Здоровое питание — </a:t>
            </a:r>
            <a:r>
              <a:rPr lang="ru-RU" sz="2400" dirty="0">
                <a:solidFill>
                  <a:srgbClr val="FF580C"/>
                </a:solidFill>
                <a:latin typeface="Century Gothic" panose="020B0502020202020204" pitchFamily="34" charset="0"/>
              </a:rPr>
              <a:t>это питание, обеспечивающее рост, нормальное развитие и жизнедеятельность человека, способствующее укреплению его здоровья и профилактике заболеваний. Соблюдение правил здорового питания в сочетании с регулярными физическими упражнениями сокращает риск хронических заболеваний и расстройств, таких как ожирение, сердечно-сосудистые заболевания, диабет, повышенное давление и рак.</a:t>
            </a:r>
          </a:p>
        </p:txBody>
      </p:sp>
    </p:spTree>
    <p:extLst>
      <p:ext uri="{BB962C8B-B14F-4D97-AF65-F5344CB8AC3E}">
        <p14:creationId xmlns:p14="http://schemas.microsoft.com/office/powerpoint/2010/main" xmlns="" val="389243578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TM02900688[[fn=Аспект]]</Template>
  <TotalTime>128</TotalTime>
  <Words>2232</Words>
  <Application>Microsoft Office PowerPoint</Application>
  <PresentationFormat>Произвольный</PresentationFormat>
  <Paragraphs>181</Paragraphs>
  <Slides>31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31</vt:i4>
      </vt:variant>
    </vt:vector>
  </HeadingPairs>
  <TitlesOfParts>
    <vt:vector size="32" baseType="lpstr">
      <vt:lpstr>Аспект</vt:lpstr>
      <vt:lpstr> «Школьное питание – правильное и здоровое питание»</vt:lpstr>
      <vt:lpstr>Пусть пища будет твоим лекарством, а лекарство пищей</vt:lpstr>
      <vt:lpstr>Введение</vt:lpstr>
      <vt:lpstr>Цель работы:</vt:lpstr>
      <vt:lpstr>Актуальность:</vt:lpstr>
      <vt:lpstr>Задачи:</vt:lpstr>
      <vt:lpstr>Объект исследования:</vt:lpstr>
      <vt:lpstr>Гипотеза:</vt:lpstr>
      <vt:lpstr>Что такое правильное питание?</vt:lpstr>
      <vt:lpstr>Как правильно питаться? Общие рекомендации.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Как построить правильное питание у школьников?</vt:lpstr>
      <vt:lpstr>Глава 1.3. Как построить правильное питание у школьников?</vt:lpstr>
      <vt:lpstr>Глава 1.4. Как сбалансировать режим питания школьника?</vt:lpstr>
      <vt:lpstr>Глава 1.4. Как сбалансировать режим питания школьника?</vt:lpstr>
      <vt:lpstr>Глава 1.4. Как сбалансировать режим питания школьника?</vt:lpstr>
      <vt:lpstr>Как сбалансировать режим питания школьника?</vt:lpstr>
      <vt:lpstr>Как сбалансировать режим питания школьника?</vt:lpstr>
      <vt:lpstr>Нормы питания школьников</vt:lpstr>
      <vt:lpstr>Почему меню в школе не всегда правильное</vt:lpstr>
      <vt:lpstr>На что стоит обратить внимание?</vt:lpstr>
      <vt:lpstr>Результаты анкетирования</vt:lpstr>
      <vt:lpstr>Продукт проекта размещен на стенде в столовой школы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Индивидуальный итоговый проект Тема: «Школьное питание – правильное, здоровое питание»</dc:title>
  <dc:creator>КАРАСИК</dc:creator>
  <cp:lastModifiedBy>user</cp:lastModifiedBy>
  <cp:revision>19</cp:revision>
  <dcterms:created xsi:type="dcterms:W3CDTF">2022-04-10T03:16:24Z</dcterms:created>
  <dcterms:modified xsi:type="dcterms:W3CDTF">2022-04-15T03:27:29Z</dcterms:modified>
</cp:coreProperties>
</file>