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66" r:id="rId31"/>
    <p:sldId id="286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80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636" autoAdjust="0"/>
  </p:normalViewPr>
  <p:slideViewPr>
    <p:cSldViewPr snapToGrid="0">
      <p:cViewPr varScale="1">
        <p:scale>
          <a:sx n="109" d="100"/>
          <a:sy n="109" d="100"/>
        </p:scale>
        <p:origin x="-59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Правильное питание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не знакомы</c:v>
                </c:pt>
                <c:pt idx="3">
                  <c:v>не придерживаемся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82.5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81E1-0B16-4B23-8F72-318515A333AA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20128-F9DB-485E-9F70-C0C04FE0B0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14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81E1-0B16-4B23-8F72-318515A333AA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20128-F9DB-485E-9F70-C0C04FE0B0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9694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81E1-0B16-4B23-8F72-318515A333AA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20128-F9DB-485E-9F70-C0C04FE0B0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4453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81E1-0B16-4B23-8F72-318515A333AA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20128-F9DB-485E-9F70-C0C04FE0B0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0737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81E1-0B16-4B23-8F72-318515A333AA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20128-F9DB-485E-9F70-C0C04FE0B0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636978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81E1-0B16-4B23-8F72-318515A333AA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20128-F9DB-485E-9F70-C0C04FE0B0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8124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81E1-0B16-4B23-8F72-318515A333AA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20128-F9DB-485E-9F70-C0C04FE0B0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2353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81E1-0B16-4B23-8F72-318515A333AA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20128-F9DB-485E-9F70-C0C04FE0B0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8099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81E1-0B16-4B23-8F72-318515A333AA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20128-F9DB-485E-9F70-C0C04FE0B0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519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81E1-0B16-4B23-8F72-318515A333AA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20128-F9DB-485E-9F70-C0C04FE0B0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4919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81E1-0B16-4B23-8F72-318515A333AA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20128-F9DB-485E-9F70-C0C04FE0B0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8781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81E1-0B16-4B23-8F72-318515A333AA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20128-F9DB-485E-9F70-C0C04FE0B0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2663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81E1-0B16-4B23-8F72-318515A333AA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20128-F9DB-485E-9F70-C0C04FE0B0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899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81E1-0B16-4B23-8F72-318515A333AA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20128-F9DB-485E-9F70-C0C04FE0B0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2117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81E1-0B16-4B23-8F72-318515A333AA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20128-F9DB-485E-9F70-C0C04FE0B0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6185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81E1-0B16-4B23-8F72-318515A333AA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20128-F9DB-485E-9F70-C0C04FE0B0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1340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481E1-0B16-4B23-8F72-318515A333AA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9C20128-F9DB-485E-9F70-C0C04FE0B0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4127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792481"/>
            <a:ext cx="8596668" cy="2333896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580C"/>
                </a:solidFill>
                <a:latin typeface="Corbel" panose="020B0503020204020204" pitchFamily="34" charset="0"/>
              </a:rPr>
              <a:t/>
            </a:r>
            <a:br>
              <a:rPr lang="ru-RU" sz="4800" b="1" dirty="0" smtClean="0">
                <a:solidFill>
                  <a:srgbClr val="FF580C"/>
                </a:solidFill>
                <a:latin typeface="Corbel" panose="020B0503020204020204" pitchFamily="34" charset="0"/>
              </a:rPr>
            </a:br>
            <a:r>
              <a:rPr lang="ru-RU" sz="4800" b="1" dirty="0" smtClean="0">
                <a:latin typeface="Corbel" panose="020B0503020204020204" pitchFamily="34" charset="0"/>
              </a:rPr>
              <a:t>«Школьное питание – правильное и здоровое питание»</a:t>
            </a:r>
            <a:endParaRPr lang="ru-RU" sz="4800" b="1" dirty="0">
              <a:latin typeface="Corbel" panose="020B0503020204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4527447"/>
            <a:ext cx="8632128" cy="950243"/>
          </a:xfrm>
        </p:spPr>
        <p:txBody>
          <a:bodyPr>
            <a:noAutofit/>
          </a:bodyPr>
          <a:lstStyle/>
          <a:p>
            <a:pPr algn="r"/>
            <a:r>
              <a:rPr lang="ru-RU" sz="1500" b="1" i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Выполнил: </a:t>
            </a:r>
            <a:r>
              <a:rPr lang="ru-RU" sz="1500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Кондрашова Янина Евгеньевна, </a:t>
            </a:r>
          </a:p>
          <a:p>
            <a:pPr algn="r"/>
            <a:r>
              <a:rPr lang="ru-RU" sz="1500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обучающая 10Б класса МАОУ ПГО «СОШ №8»</a:t>
            </a:r>
          </a:p>
          <a:p>
            <a:pPr algn="r"/>
            <a:r>
              <a:rPr lang="ru-RU" sz="15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Руководитель проекта: </a:t>
            </a:r>
            <a:r>
              <a:rPr lang="ru-RU" sz="1500" dirty="0">
                <a:solidFill>
                  <a:srgbClr val="FF580C"/>
                </a:solidFill>
                <a:latin typeface="Century Gothic" panose="020B0502020202020204" pitchFamily="34" charset="0"/>
              </a:rPr>
              <a:t>Каева Алёна </a:t>
            </a:r>
            <a:r>
              <a:rPr lang="ru-RU" sz="1500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Александровна, </a:t>
            </a:r>
          </a:p>
          <a:p>
            <a:pPr algn="r"/>
            <a:r>
              <a:rPr lang="ru-RU" sz="1500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учитель экономики</a:t>
            </a:r>
            <a:endParaRPr lang="ru-RU" sz="1500" dirty="0">
              <a:solidFill>
                <a:srgbClr val="FF580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7331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149927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Century Gothic" panose="020B0502020202020204" pitchFamily="34" charset="0"/>
              </a:rPr>
              <a:t>Как </a:t>
            </a:r>
            <a:r>
              <a:rPr lang="ru-RU" sz="3600" b="1" dirty="0">
                <a:latin typeface="Century Gothic" panose="020B0502020202020204" pitchFamily="34" charset="0"/>
              </a:rPr>
              <a:t>правильно питаться? Общие рекомендации</a:t>
            </a:r>
            <a:r>
              <a:rPr lang="ru-RU" sz="3600" b="1" dirty="0" smtClean="0">
                <a:latin typeface="Century Gothic" panose="020B0502020202020204" pitchFamily="34" charset="0"/>
              </a:rPr>
              <a:t>.</a:t>
            </a:r>
            <a:endParaRPr lang="ru-RU" sz="3600" dirty="0">
              <a:latin typeface="Century Gothic" panose="020B0502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2050474"/>
            <a:ext cx="8596668" cy="4267200"/>
          </a:xfrm>
        </p:spPr>
        <p:txBody>
          <a:bodyPr numCol="2">
            <a:normAutofit fontScale="92500" lnSpcReduction="10000"/>
          </a:bodyPr>
          <a:lstStyle/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Еда </a:t>
            </a:r>
            <a:r>
              <a:rPr lang="ru-RU" b="1" dirty="0">
                <a:solidFill>
                  <a:srgbClr val="FF580C"/>
                </a:solidFill>
                <a:latin typeface="Century Gothic" panose="020B0502020202020204" pitchFamily="34" charset="0"/>
              </a:rPr>
              <a:t>нужна для </a:t>
            </a:r>
            <a:r>
              <a:rPr lang="ru-RU" b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жизни.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Питайтесь </a:t>
            </a:r>
            <a:r>
              <a:rPr lang="ru-RU" b="1" dirty="0">
                <a:solidFill>
                  <a:srgbClr val="FF580C"/>
                </a:solidFill>
                <a:latin typeface="Century Gothic" panose="020B0502020202020204" pitchFamily="34" charset="0"/>
              </a:rPr>
              <a:t>полноценно</a:t>
            </a:r>
            <a:r>
              <a:rPr lang="ru-RU" b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b="1" dirty="0">
                <a:solidFill>
                  <a:srgbClr val="FF580C"/>
                </a:solidFill>
                <a:latin typeface="Century Gothic" panose="020B0502020202020204" pitchFamily="34" charset="0"/>
              </a:rPr>
              <a:t>Разнообразьте рацион</a:t>
            </a:r>
            <a:r>
              <a:rPr lang="ru-RU" b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Ешьте чаще.</a:t>
            </a:r>
          </a:p>
          <a:p>
            <a:pPr marL="342900" indent="-342900">
              <a:buAutoNum type="arabicPeriod"/>
            </a:pPr>
            <a:r>
              <a:rPr lang="ru-RU" b="1" dirty="0">
                <a:solidFill>
                  <a:srgbClr val="FF580C"/>
                </a:solidFill>
                <a:latin typeface="Century Gothic" panose="020B0502020202020204" pitchFamily="34" charset="0"/>
              </a:rPr>
              <a:t>Углеводы жизненно важны</a:t>
            </a:r>
            <a:r>
              <a:rPr lang="ru-RU" b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b="1" dirty="0">
                <a:solidFill>
                  <a:srgbClr val="FF580C"/>
                </a:solidFill>
                <a:latin typeface="Century Gothic" panose="020B0502020202020204" pitchFamily="34" charset="0"/>
              </a:rPr>
              <a:t>Углеводы простые и </a:t>
            </a:r>
            <a:r>
              <a:rPr lang="ru-RU" b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медленные.</a:t>
            </a:r>
          </a:p>
          <a:p>
            <a:pPr marL="342900" indent="-342900">
              <a:buAutoNum type="arabicPeriod"/>
            </a:pPr>
            <a:r>
              <a:rPr lang="ru-RU" b="1" dirty="0">
                <a:solidFill>
                  <a:srgbClr val="FF580C"/>
                </a:solidFill>
                <a:latin typeface="Century Gothic" panose="020B0502020202020204" pitchFamily="34" charset="0"/>
              </a:rPr>
              <a:t>Меньше сахара</a:t>
            </a:r>
            <a:r>
              <a:rPr lang="ru-RU" b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.</a:t>
            </a:r>
            <a:endParaRPr lang="ru-RU" b="1" dirty="0">
              <a:solidFill>
                <a:srgbClr val="FF580C"/>
              </a:solidFill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ru-RU" b="1" dirty="0">
                <a:solidFill>
                  <a:srgbClr val="FF580C"/>
                </a:solidFill>
                <a:latin typeface="Century Gothic" panose="020B0502020202020204" pitchFamily="34" charset="0"/>
              </a:rPr>
              <a:t>Ешьте больше </a:t>
            </a:r>
            <a:r>
              <a:rPr lang="ru-RU" b="1" dirty="0" err="1">
                <a:solidFill>
                  <a:srgbClr val="FF580C"/>
                </a:solidFill>
                <a:latin typeface="Century Gothic" panose="020B0502020202020204" pitchFamily="34" charset="0"/>
              </a:rPr>
              <a:t>цельнозерновых</a:t>
            </a:r>
            <a:r>
              <a:rPr lang="ru-RU" b="1" dirty="0">
                <a:solidFill>
                  <a:srgbClr val="FF580C"/>
                </a:solidFill>
                <a:latin typeface="Century Gothic" panose="020B0502020202020204" pitchFamily="34" charset="0"/>
              </a:rPr>
              <a:t> продуктов</a:t>
            </a:r>
            <a:r>
              <a:rPr lang="ru-RU" b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b="1" dirty="0">
                <a:solidFill>
                  <a:srgbClr val="FF580C"/>
                </a:solidFill>
                <a:latin typeface="Century Gothic" panose="020B0502020202020204" pitchFamily="34" charset="0"/>
              </a:rPr>
              <a:t>Белки должны быть всегда</a:t>
            </a:r>
            <a:r>
              <a:rPr lang="ru-RU" b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b="1" dirty="0">
                <a:solidFill>
                  <a:srgbClr val="FF580C"/>
                </a:solidFill>
                <a:latin typeface="Century Gothic" panose="020B0502020202020204" pitchFamily="34" charset="0"/>
              </a:rPr>
              <a:t>Жиры нельзя полностью исключать</a:t>
            </a:r>
            <a:r>
              <a:rPr lang="ru-RU" b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1500" b="1" dirty="0">
                <a:solidFill>
                  <a:srgbClr val="FF580C"/>
                </a:solidFill>
                <a:latin typeface="Century Gothic" panose="020B0502020202020204" pitchFamily="34" charset="0"/>
              </a:rPr>
              <a:t>Жиры надо ограничивать</a:t>
            </a:r>
            <a:r>
              <a:rPr lang="ru-RU" sz="1500" b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1500" b="1" dirty="0">
                <a:solidFill>
                  <a:srgbClr val="FF580C"/>
                </a:solidFill>
                <a:latin typeface="Century Gothic" panose="020B0502020202020204" pitchFamily="34" charset="0"/>
              </a:rPr>
              <a:t>Сократить жиры в питании довольно просто</a:t>
            </a:r>
            <a:r>
              <a:rPr lang="ru-RU" sz="1500" b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1500" b="1" dirty="0">
                <a:solidFill>
                  <a:srgbClr val="FF580C"/>
                </a:solidFill>
                <a:latin typeface="Century Gothic" panose="020B0502020202020204" pitchFamily="34" charset="0"/>
              </a:rPr>
              <a:t>Не менее 600 г фруктов и овощей в день</a:t>
            </a:r>
            <a:r>
              <a:rPr lang="ru-RU" sz="1500" b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1500" b="1" dirty="0">
                <a:solidFill>
                  <a:srgbClr val="FF580C"/>
                </a:solidFill>
                <a:latin typeface="Century Gothic" panose="020B0502020202020204" pitchFamily="34" charset="0"/>
              </a:rPr>
              <a:t>Потребляйте рыбу минимум раз в </a:t>
            </a:r>
            <a:r>
              <a:rPr lang="ru-RU" sz="1500" b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неделю</a:t>
            </a:r>
          </a:p>
          <a:p>
            <a:pPr marL="342900" indent="-342900">
              <a:buAutoNum type="arabicPeriod"/>
            </a:pPr>
            <a:r>
              <a:rPr lang="ru-RU" sz="1500" b="1" dirty="0">
                <a:solidFill>
                  <a:srgbClr val="FF580C"/>
                </a:solidFill>
                <a:latin typeface="Century Gothic" panose="020B0502020202020204" pitchFamily="34" charset="0"/>
              </a:rPr>
              <a:t>Включите в рацион молочные </a:t>
            </a:r>
            <a:r>
              <a:rPr lang="ru-RU" sz="1500" b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продукты</a:t>
            </a:r>
          </a:p>
          <a:p>
            <a:pPr marL="342900" indent="-342900">
              <a:buAutoNum type="arabicPeriod"/>
            </a:pPr>
            <a:r>
              <a:rPr lang="ru-RU" sz="1500" b="1" dirty="0">
                <a:solidFill>
                  <a:srgbClr val="FF580C"/>
                </a:solidFill>
                <a:latin typeface="Century Gothic" panose="020B0502020202020204" pitchFamily="34" charset="0"/>
              </a:rPr>
              <a:t>Учите детей правильному питанию</a:t>
            </a:r>
            <a:r>
              <a:rPr lang="ru-RU" sz="1500" b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1500" b="1" dirty="0">
                <a:solidFill>
                  <a:srgbClr val="FF580C"/>
                </a:solidFill>
                <a:latin typeface="Century Gothic" panose="020B0502020202020204" pitchFamily="34" charset="0"/>
              </a:rPr>
              <a:t>Лишний вес: избыток питания или недостаток </a:t>
            </a:r>
            <a:r>
              <a:rPr lang="ru-RU" sz="1500" b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движения</a:t>
            </a:r>
          </a:p>
          <a:p>
            <a:pPr marL="342900" indent="-342900">
              <a:buAutoNum type="arabicPeriod"/>
            </a:pPr>
            <a:r>
              <a:rPr lang="ru-RU" sz="1500" b="1" dirty="0">
                <a:solidFill>
                  <a:srgbClr val="FF580C"/>
                </a:solidFill>
                <a:latin typeface="Century Gothic" panose="020B0502020202020204" pitchFamily="34" charset="0"/>
              </a:rPr>
              <a:t>Проверить свой вес просто</a:t>
            </a:r>
            <a:r>
              <a:rPr lang="ru-RU" sz="1500" b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1500" b="1" dirty="0">
                <a:solidFill>
                  <a:srgbClr val="FF580C"/>
                </a:solidFill>
                <a:latin typeface="Century Gothic" panose="020B0502020202020204" pitchFamily="34" charset="0"/>
              </a:rPr>
              <a:t>Количество калорий зависит от Вашего образа жизни</a:t>
            </a:r>
            <a:r>
              <a:rPr lang="ru-RU" sz="1500" b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1500" b="1" dirty="0">
                <a:solidFill>
                  <a:srgbClr val="FF580C"/>
                </a:solidFill>
                <a:latin typeface="Century Gothic" panose="020B0502020202020204" pitchFamily="34" charset="0"/>
              </a:rPr>
              <a:t>Здоровое питание – это просто и недорого</a:t>
            </a:r>
            <a:r>
              <a:rPr lang="ru-RU" sz="1500" b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.</a:t>
            </a:r>
            <a:endParaRPr lang="ru-RU" sz="1500" b="1" dirty="0">
              <a:solidFill>
                <a:srgbClr val="FF580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4569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entury Gothic" panose="020B0502020202020204" pitchFamily="34" charset="0"/>
              </a:rPr>
              <a:t>Как </a:t>
            </a:r>
            <a:r>
              <a:rPr lang="ru-RU" b="1" dirty="0">
                <a:latin typeface="Century Gothic" panose="020B0502020202020204" pitchFamily="34" charset="0"/>
              </a:rPr>
              <a:t>построить правильное питание у школьников?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b="1" i="1" u="sng" dirty="0">
                <a:solidFill>
                  <a:srgbClr val="FF580C"/>
                </a:solidFill>
                <a:latin typeface="Century Gothic" panose="020B0502020202020204" pitchFamily="34" charset="0"/>
              </a:rPr>
              <a:t>Режим питания и риски от его </a:t>
            </a:r>
            <a:r>
              <a:rPr lang="ru-RU" sz="2400" b="1" i="1" u="sng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нарушения:</a:t>
            </a:r>
            <a:endParaRPr lang="ru-RU" sz="2400" b="1" i="1" u="sng" dirty="0">
              <a:solidFill>
                <a:srgbClr val="FF580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ru-RU" sz="2400" b="1" dirty="0">
                <a:solidFill>
                  <a:srgbClr val="FF580C"/>
                </a:solidFill>
                <a:latin typeface="Century Gothic" panose="020B0502020202020204" pitchFamily="34" charset="0"/>
              </a:rPr>
              <a:t>Дети школьного возраста должны есть не реже, чем 4-5 раз в день: следует избегать интервалов между приемами пищи более 3,5-4 часов. 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rgbClr val="FF580C"/>
                </a:solidFill>
                <a:latin typeface="Century Gothic" panose="020B0502020202020204" pitchFamily="34" charset="0"/>
              </a:rPr>
              <a:t>Длительные перерывы между приемами пищи могут нарушить нормальную желудочную секрецию и провоцировать снижение аппетита.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rgbClr val="FF580C"/>
                </a:solidFill>
                <a:latin typeface="Century Gothic" panose="020B0502020202020204" pitchFamily="34" charset="0"/>
              </a:rPr>
              <a:t>Неправильное питание школьника опасно развитием заболеваний желудочно-кишечного тракта (гастриты и т.д.), а также ведет к нарушению физического развития и снижению умственных способностей.</a:t>
            </a:r>
          </a:p>
        </p:txBody>
      </p:sp>
    </p:spTree>
    <p:extLst>
      <p:ext uri="{BB962C8B-B14F-4D97-AF65-F5344CB8AC3E}">
        <p14:creationId xmlns:p14="http://schemas.microsoft.com/office/powerpoint/2010/main" xmlns="" val="4062862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entury Gothic" panose="020B0502020202020204" pitchFamily="34" charset="0"/>
              </a:rPr>
              <a:t>Как </a:t>
            </a:r>
            <a:r>
              <a:rPr lang="ru-RU" b="1" dirty="0">
                <a:latin typeface="Century Gothic" panose="020B0502020202020204" pitchFamily="34" charset="0"/>
              </a:rPr>
              <a:t>построить правильное питание у школьников?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i="1" u="sng" dirty="0">
                <a:solidFill>
                  <a:srgbClr val="FF580C"/>
                </a:solidFill>
                <a:latin typeface="Century Gothic" panose="020B0502020202020204" pitchFamily="34" charset="0"/>
              </a:rPr>
              <a:t>Что не так с питанием у сегодняшних школьников?</a:t>
            </a:r>
          </a:p>
          <a:p>
            <a:pPr marL="0" indent="0" algn="just">
              <a:buNone/>
            </a:pPr>
            <a:r>
              <a:rPr lang="ru-RU" sz="2400" b="1" i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Согласно </a:t>
            </a: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данным Института питания, любимым перекусом у школьников являются: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•	мучные кондитерские изделия (59 %),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•	карамельные конфеты (50 %),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•	шоколад (42 %),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•	шоколадные конфеты (36 %),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•	сладкие газированные напитки (41 %).</a:t>
            </a:r>
          </a:p>
        </p:txBody>
      </p:sp>
    </p:spTree>
    <p:extLst>
      <p:ext uri="{BB962C8B-B14F-4D97-AF65-F5344CB8AC3E}">
        <p14:creationId xmlns:p14="http://schemas.microsoft.com/office/powerpoint/2010/main" xmlns="" val="3418154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entury Gothic" panose="020B0502020202020204" pitchFamily="34" charset="0"/>
              </a:rPr>
              <a:t>Как </a:t>
            </a:r>
            <a:r>
              <a:rPr lang="ru-RU" b="1" dirty="0">
                <a:latin typeface="Century Gothic" panose="020B0502020202020204" pitchFamily="34" charset="0"/>
              </a:rPr>
              <a:t>построить правильное питание у школьников?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2400" b="1" i="1" u="sng" dirty="0">
                <a:solidFill>
                  <a:srgbClr val="FF580C"/>
                </a:solidFill>
                <a:latin typeface="Century Gothic" panose="020B0502020202020204" pitchFamily="34" charset="0"/>
              </a:rPr>
              <a:t>Из чего должны состоять полезные приёмы пищи</a:t>
            </a:r>
            <a:r>
              <a:rPr lang="ru-RU" sz="2400" b="1" i="1" u="sng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?</a:t>
            </a:r>
            <a:endParaRPr lang="ru-RU" sz="2400" b="1" i="1" u="sng" dirty="0">
              <a:solidFill>
                <a:srgbClr val="FF580C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2400" b="1" i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Завтрак </a:t>
            </a: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состоит из закусок (бутерброды с сыром и сливочным маслом, салаты), горячего блюда (творожного, яичного или каши - овсяной, гречневой, пшенной, ячневой, перловой, рисовой), горячего напитка (чая, какао с молоком, кофейного напитка, молока</a:t>
            </a:r>
            <a:r>
              <a:rPr lang="ru-RU" sz="2400" b="1" i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).</a:t>
            </a:r>
            <a:endParaRPr lang="ru-RU" sz="2400" b="1" i="1" dirty="0">
              <a:solidFill>
                <a:srgbClr val="FF580C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Обед должен состоять из закуски (салаты из свежих, отварных овощей, зелени), горячего первого блюда (супа), горячего второго блюда (мясное или рыбное блюдо с овощным или крупяным гарниром), напитка (компот, кисель, сок</a:t>
            </a:r>
            <a:r>
              <a:rPr lang="ru-RU" sz="2400" b="1" i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).</a:t>
            </a:r>
            <a:endParaRPr lang="ru-RU" sz="2400" b="1" i="1" dirty="0">
              <a:solidFill>
                <a:srgbClr val="FF580C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Полдник должен состоять из напитка (молоко, кисломолочные продукты, кисели, соки) с булочным или мучными кондитерскими изделиями (сухари, сушки, нежирное печенье) либо из фруктов</a:t>
            </a:r>
            <a:r>
              <a:rPr lang="ru-RU" sz="2400" b="1" i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.</a:t>
            </a:r>
            <a:endParaRPr lang="ru-RU" sz="2400" b="1" i="1" dirty="0">
              <a:solidFill>
                <a:srgbClr val="FF580C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Ужин должен состоять из горячего блюда (овощные, смешанные крупяно-овощные, рыбные блюда) и напитка (чай, сок, кисель).</a:t>
            </a:r>
          </a:p>
        </p:txBody>
      </p:sp>
    </p:spTree>
    <p:extLst>
      <p:ext uri="{BB962C8B-B14F-4D97-AF65-F5344CB8AC3E}">
        <p14:creationId xmlns:p14="http://schemas.microsoft.com/office/powerpoint/2010/main" xmlns="" val="1174837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entury Gothic" panose="020B0502020202020204" pitchFamily="34" charset="0"/>
              </a:rPr>
              <a:t>Как </a:t>
            </a:r>
            <a:r>
              <a:rPr lang="ru-RU" b="1" dirty="0">
                <a:latin typeface="Century Gothic" panose="020B0502020202020204" pitchFamily="34" charset="0"/>
              </a:rPr>
              <a:t>построить правильное питание у школьников?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787236"/>
            <a:ext cx="8951575" cy="5237019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2400" b="1" i="1" u="sng" dirty="0">
                <a:solidFill>
                  <a:srgbClr val="FF580C"/>
                </a:solidFill>
                <a:latin typeface="Century Gothic" panose="020B0502020202020204" pitchFamily="34" charset="0"/>
              </a:rPr>
              <a:t>Здоровый рацион на один </a:t>
            </a:r>
            <a:r>
              <a:rPr lang="ru-RU" sz="2400" b="1" i="1" u="sng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день:</a:t>
            </a:r>
            <a:endParaRPr lang="ru-RU" sz="2400" b="1" i="1" dirty="0">
              <a:solidFill>
                <a:srgbClr val="FF580C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5-6 порций в день- 1 порция состоит по выбору из: 1-2 кусочков хлеба или половины булочки, 150-200г пшенной, гречневой, перловой или рисовой каши, 200-250г овсяной каши, 150-200г отварных макарон, 1-2 блинов.</a:t>
            </a:r>
          </a:p>
          <a:p>
            <a:pPr algn="just"/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3-4 порций в день - 1 порция по выбору состоит из: 100-150г капусты, 1-2 моркови, пучка зелени, 1 помидора или 1 </a:t>
            </a:r>
            <a:r>
              <a:rPr lang="ru-RU" sz="2400" b="1" i="1" dirty="0" err="1">
                <a:solidFill>
                  <a:srgbClr val="FF580C"/>
                </a:solidFill>
                <a:latin typeface="Century Gothic" panose="020B0502020202020204" pitchFamily="34" charset="0"/>
              </a:rPr>
              <a:t>ст</a:t>
            </a: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 томатного сока, 3-4 клубня картофеля.</a:t>
            </a:r>
          </a:p>
          <a:p>
            <a:pPr algn="just"/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Всего 350-400г овощей за весь день.</a:t>
            </a:r>
          </a:p>
          <a:p>
            <a:pPr algn="just"/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2-4 порции в день - 1 порция по выбору состоит из:</a:t>
            </a:r>
          </a:p>
          <a:p>
            <a:pPr algn="just"/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1 яблока или груши, 3-4 слив или полстакана ягод, половина апельсина или грейпфрута, 1 персика или 2 абрикосов, 1 стакана фруктового или </a:t>
            </a:r>
            <a:r>
              <a:rPr lang="ru-RU" sz="2400" b="1" i="1" dirty="0" err="1">
                <a:solidFill>
                  <a:srgbClr val="FF580C"/>
                </a:solidFill>
                <a:latin typeface="Century Gothic" panose="020B0502020202020204" pitchFamily="34" charset="0"/>
              </a:rPr>
              <a:t>плодовоягодного</a:t>
            </a: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 сока, половины стакана сухофруктов.</a:t>
            </a:r>
          </a:p>
          <a:p>
            <a:pPr algn="just"/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2-3 порции в день - 1 порция по выбору состоит из: 1 стакана молока  (кефира), 60-80г нежирного творога, 50-60г твердого сыра, порции мороженого.</a:t>
            </a:r>
          </a:p>
          <a:p>
            <a:pPr algn="just"/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2 порции в день - 1 порция по выбору состоит из:</a:t>
            </a:r>
          </a:p>
          <a:p>
            <a:pPr algn="just"/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80-100г говядины, 60-80г свинины, 50-60г вареной колбасы, 80-100г птицы или рыбы, половины стакана гороха или фасоли, 2 куриных яиц (не более 4 в неделю!).</a:t>
            </a:r>
          </a:p>
          <a:p>
            <a:pPr algn="just"/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Этих продуктов в рационе ребенка должно быть не более: 5-6 </a:t>
            </a:r>
            <a:r>
              <a:rPr lang="ru-RU" sz="2400" b="1" i="1" dirty="0" err="1">
                <a:solidFill>
                  <a:srgbClr val="FF580C"/>
                </a:solidFill>
                <a:latin typeface="Century Gothic" panose="020B0502020202020204" pitchFamily="34" charset="0"/>
              </a:rPr>
              <a:t>ч.ложек</a:t>
            </a: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 сахара, 3 шоколадных конфет, 5 карамелек, 5 </a:t>
            </a:r>
            <a:r>
              <a:rPr lang="ru-RU" sz="2400" b="1" i="1" dirty="0" err="1">
                <a:solidFill>
                  <a:srgbClr val="FF580C"/>
                </a:solidFill>
                <a:latin typeface="Century Gothic" panose="020B0502020202020204" pitchFamily="34" charset="0"/>
              </a:rPr>
              <a:t>ч.ложек</a:t>
            </a: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 варенья или меда, 2-3 вафель, 50г торта, 1-2 </a:t>
            </a:r>
            <a:r>
              <a:rPr lang="ru-RU" sz="2400" b="1" i="1" dirty="0" err="1">
                <a:solidFill>
                  <a:srgbClr val="FF580C"/>
                </a:solidFill>
                <a:latin typeface="Century Gothic" panose="020B0502020202020204" pitchFamily="34" charset="0"/>
              </a:rPr>
              <a:t>ст.ложки</a:t>
            </a: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 растительного масла, 30г сливочного масла.</a:t>
            </a:r>
          </a:p>
          <a:p>
            <a:pPr marL="0" indent="0" algn="just">
              <a:buNone/>
            </a:pPr>
            <a:endParaRPr lang="ru-RU" sz="2400" b="1" i="1" dirty="0">
              <a:solidFill>
                <a:srgbClr val="FF580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4856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entury Gothic" panose="020B0502020202020204" pitchFamily="34" charset="0"/>
              </a:rPr>
              <a:t>Как </a:t>
            </a:r>
            <a:r>
              <a:rPr lang="ru-RU" b="1" dirty="0">
                <a:latin typeface="Century Gothic" panose="020B0502020202020204" pitchFamily="34" charset="0"/>
              </a:rPr>
              <a:t>построить правильное питание у школьников?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787237"/>
            <a:ext cx="8840740" cy="4613564"/>
          </a:xfrm>
        </p:spPr>
        <p:txBody>
          <a:bodyPr numCol="3"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sz="2400" b="1" i="1" u="sng" dirty="0">
                <a:solidFill>
                  <a:srgbClr val="FF580C"/>
                </a:solidFill>
                <a:latin typeface="Century Gothic" panose="020B0502020202020204" pitchFamily="34" charset="0"/>
              </a:rPr>
              <a:t>Какие витамины включает в себя правильный рацион</a:t>
            </a:r>
            <a:r>
              <a:rPr lang="ru-RU" sz="2400" b="1" i="1" u="sng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?</a:t>
            </a:r>
            <a:endParaRPr lang="ru-RU" sz="2400" b="1" i="1" u="sng" dirty="0">
              <a:solidFill>
                <a:srgbClr val="FF580C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 Витамин А – обеспечивает нормальное состояние слизистых оболочек и кожи, улучшает сопротивляемость организма, отвечает за нормальное состояние зрения. Витамин А содержится в рыбе и морепродуктах, печени, абрикосах, моркови</a:t>
            </a:r>
            <a:r>
              <a:rPr lang="ru-RU" sz="2400" b="1" i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.</a:t>
            </a:r>
            <a:endParaRPr lang="ru-RU" sz="2400" b="1" i="1" dirty="0">
              <a:solidFill>
                <a:srgbClr val="FF580C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Витамин В1 – улучшает пищеварение, укрепляет нервную систему и память. Этот витамин находится в овощах, рисе, мясе птицы</a:t>
            </a:r>
            <a:r>
              <a:rPr lang="ru-RU" sz="2400" b="1" i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.</a:t>
            </a:r>
            <a:endParaRPr lang="ru-RU" sz="2400" b="1" i="1" dirty="0">
              <a:solidFill>
                <a:srgbClr val="FF580C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Витамин В2 – укрепляет ногти и волосы и положительно влияет на состояние нервов. Витамин В2 содержится в яйцах, молоке, капусте брокколи</a:t>
            </a:r>
            <a:r>
              <a:rPr lang="ru-RU" sz="2400" b="1" i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.</a:t>
            </a:r>
            <a:endParaRPr lang="ru-RU" sz="2400" b="1" i="1" dirty="0">
              <a:solidFill>
                <a:srgbClr val="FF580C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Витамин В6 – отвечает за нормальную работу печени, улучшает кроветворение, благотворно влияет на функции нервной системы. Этот витамин содержится в яичном желтке, пивных дрожжах, бобовых и в цельном зерне</a:t>
            </a:r>
            <a:r>
              <a:rPr lang="ru-RU" sz="2400" b="1" i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.</a:t>
            </a:r>
            <a:endParaRPr lang="ru-RU" sz="2400" b="1" i="1" dirty="0">
              <a:solidFill>
                <a:srgbClr val="FF580C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Витамин В12 – стимулирует рост, способствует кроветворению, улучшает состояние центральной и периферийной нервной системы. Содержится в мясе, сыре, морепродуктах</a:t>
            </a:r>
            <a:r>
              <a:rPr lang="ru-RU" sz="2400" b="1" i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.</a:t>
            </a:r>
            <a:endParaRPr lang="ru-RU" sz="2400" b="1" i="1" dirty="0">
              <a:solidFill>
                <a:srgbClr val="FF580C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Пантотеновая кислота – благотворно влияет на функции нервной системы и двигательную функцию кишечника. Содержится в яичном желтке, мясе, фасоли, цветной капусте</a:t>
            </a:r>
            <a:r>
              <a:rPr lang="ru-RU" sz="2400" b="1" i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.</a:t>
            </a:r>
            <a:endParaRPr lang="ru-RU" sz="2400" b="1" i="1" dirty="0">
              <a:solidFill>
                <a:srgbClr val="FF580C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Фолиевая кислота – необходима для роста и нормального кроветворения. Это «зелёный» витамин, фолиевой кислоты много в шпинате, зелёном горошке, савойской капусте и т.д</a:t>
            </a:r>
            <a:r>
              <a:rPr lang="ru-RU" sz="2400" b="1" i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.</a:t>
            </a:r>
            <a:endParaRPr lang="ru-RU" sz="2400" b="1" i="1" dirty="0">
              <a:solidFill>
                <a:srgbClr val="FF580C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Биотин – отвечает за состояние кожи, ногтей и волос, регулирует уровень сахара в крови. Биотин содержится в яичном желтке, буром рисе, соевых бобах, помидорах</a:t>
            </a:r>
            <a:r>
              <a:rPr lang="ru-RU" sz="2400" b="1" i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.</a:t>
            </a:r>
            <a:endParaRPr lang="ru-RU" sz="2400" b="1" i="1" dirty="0">
              <a:solidFill>
                <a:srgbClr val="FF580C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Витамин С – полезен для иммунной системы, соединительной ткани и костей, ускоряет заживление ран. Витамина С много в шиповнике, облепихе, сладком перце, чёрной смородине, лимоне</a:t>
            </a:r>
            <a:r>
              <a:rPr lang="ru-RU" sz="2400" b="1" i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.</a:t>
            </a:r>
            <a:endParaRPr lang="ru-RU" sz="2400" b="1" i="1" dirty="0">
              <a:solidFill>
                <a:srgbClr val="FF580C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Витамин D – укрепляет зубы и кости. Витамин D находится в печени, икре, яйцах, молоке</a:t>
            </a:r>
            <a:r>
              <a:rPr lang="ru-RU" sz="2400" b="1" i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.</a:t>
            </a:r>
            <a:endParaRPr lang="ru-RU" sz="2400" b="1" i="1" dirty="0">
              <a:solidFill>
                <a:srgbClr val="FF580C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Витамин Е – борется с разрушительным воздействием свободных радикалов, влияет на функции эндокринных и половых желёз, замедляет старение. Содержится в орехах и растительных маслах</a:t>
            </a:r>
            <a:r>
              <a:rPr lang="ru-RU" sz="2400" b="1" i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.</a:t>
            </a:r>
            <a:endParaRPr lang="ru-RU" sz="2400" b="1" i="1" dirty="0">
              <a:solidFill>
                <a:srgbClr val="FF580C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Витамин К – отвечает за нормальную свёртываемость крови. Этот витамин находится в шпинате, кабачках, салате и белокочанной капусте.</a:t>
            </a:r>
          </a:p>
          <a:p>
            <a:pPr marL="0" indent="0" algn="just">
              <a:buNone/>
            </a:pPr>
            <a:endParaRPr lang="ru-RU" sz="2400" b="1" i="1" dirty="0">
              <a:solidFill>
                <a:srgbClr val="FF580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7419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entury Gothic" panose="020B0502020202020204" pitchFamily="34" charset="0"/>
              </a:rPr>
              <a:t>Как </a:t>
            </a:r>
            <a:r>
              <a:rPr lang="ru-RU" b="1" dirty="0">
                <a:latin typeface="Century Gothic" panose="020B0502020202020204" pitchFamily="34" charset="0"/>
              </a:rPr>
              <a:t>построить правильное питание у школьников?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787236"/>
            <a:ext cx="8951575" cy="5237019"/>
          </a:xfrm>
        </p:spPr>
        <p:txBody>
          <a:bodyPr numCol="1"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2400" b="1" i="1" u="sng" dirty="0">
                <a:solidFill>
                  <a:srgbClr val="FF580C"/>
                </a:solidFill>
                <a:latin typeface="Century Gothic" panose="020B0502020202020204" pitchFamily="34" charset="0"/>
              </a:rPr>
              <a:t>Правила здорового питания (по данным сервиса «</a:t>
            </a:r>
            <a:r>
              <a:rPr lang="ru-RU" sz="2400" b="1" i="1" u="sng" dirty="0" err="1">
                <a:solidFill>
                  <a:srgbClr val="FF580C"/>
                </a:solidFill>
                <a:latin typeface="Century Gothic" panose="020B0502020202020204" pitchFamily="34" charset="0"/>
              </a:rPr>
              <a:t>Кейтеринбург</a:t>
            </a:r>
            <a:r>
              <a:rPr lang="ru-RU" sz="2400" b="1" i="1" u="sng" dirty="0">
                <a:solidFill>
                  <a:srgbClr val="FF580C"/>
                </a:solidFill>
                <a:latin typeface="Century Gothic" panose="020B0502020202020204" pitchFamily="34" charset="0"/>
              </a:rPr>
              <a:t>»):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1. Ребенок должен ежедневно есть разнообразные пищевые продукты (около 15 наименований разных продуктов питания</a:t>
            </a:r>
            <a:r>
              <a:rPr lang="ru-RU" sz="2400" b="1" i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).</a:t>
            </a:r>
            <a:endParaRPr lang="ru-RU" sz="2400" b="1" i="1" dirty="0">
              <a:solidFill>
                <a:srgbClr val="FF580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2. Каждый день в рационе питания ребенка должны присутствовать следующие продукты: мясо, сливочное масло, молоко, хлеб, крупы, свежие овощи и фрукты. Ряд продуктов: рыба, яйца, сметана, творог и другие кисломолочные продукты, сыр – не обязательно должны входить в рацион питания каждый день, но в течение недели должны присутствовать 2-3 раза обязательно</a:t>
            </a:r>
            <a:r>
              <a:rPr lang="ru-RU" sz="2400" b="1" i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.</a:t>
            </a:r>
            <a:endParaRPr lang="ru-RU" sz="2400" b="1" i="1" dirty="0">
              <a:solidFill>
                <a:srgbClr val="FF580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3. Ребенок должен питаться не менее 4 раз в день</a:t>
            </a:r>
            <a:r>
              <a:rPr lang="ru-RU" sz="2400" b="1" i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.</a:t>
            </a:r>
            <a:endParaRPr lang="ru-RU" sz="2400" b="1" i="1" dirty="0">
              <a:solidFill>
                <a:srgbClr val="FF580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4. В межсезонье (осень–зима, зима–весна) ребенок должен получать витаминно-минеральные комплексы, рекомендованные для детей соответствующего возраста</a:t>
            </a:r>
            <a:r>
              <a:rPr lang="ru-RU" sz="2400" b="1" i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.</a:t>
            </a:r>
            <a:endParaRPr lang="ru-RU" sz="2400" b="1" i="1" dirty="0">
              <a:solidFill>
                <a:srgbClr val="FF580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5. Для обогащения рациона питания школьника витамином «С» рекомендуется обеспечить ежедневный прием отвара шиповника</a:t>
            </a:r>
            <a:r>
              <a:rPr lang="ru-RU" sz="2400" b="1" i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.</a:t>
            </a:r>
            <a:endParaRPr lang="ru-RU" sz="2400" b="1" i="1" dirty="0">
              <a:solidFill>
                <a:srgbClr val="FF580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6. Прием пищи должен проходить в спокойной обстановке</a:t>
            </a:r>
            <a:r>
              <a:rPr lang="ru-RU" sz="2400" b="1" i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.</a:t>
            </a:r>
            <a:endParaRPr lang="ru-RU" sz="2400" b="1" i="1" dirty="0">
              <a:solidFill>
                <a:srgbClr val="FF580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7. Если у ребенка имеет место дефицит или избыток массы тела необходима консультация врача, так как в этом случае рацион питания должен быть скорректирован с учетом степени отклонения физического развития от нормы</a:t>
            </a:r>
            <a:r>
              <a:rPr lang="ru-RU" sz="2400" b="1" i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.</a:t>
            </a:r>
            <a:endParaRPr lang="ru-RU" sz="2400" b="1" i="1" dirty="0">
              <a:solidFill>
                <a:srgbClr val="FF580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8. Рацион питания школьника, занимающегося спортом, должен быть скорректирован с учетом объема физической нагрузки.</a:t>
            </a:r>
          </a:p>
          <a:p>
            <a:pPr marL="0" indent="0" algn="just">
              <a:buNone/>
            </a:pPr>
            <a:endParaRPr lang="ru-RU" sz="2400" b="1" i="1" dirty="0">
              <a:solidFill>
                <a:srgbClr val="FF580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9544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entury Gothic" panose="020B0502020202020204" pitchFamily="34" charset="0"/>
              </a:rPr>
              <a:t>Как </a:t>
            </a:r>
            <a:r>
              <a:rPr lang="ru-RU" b="1" dirty="0">
                <a:latin typeface="Century Gothic" panose="020B0502020202020204" pitchFamily="34" charset="0"/>
              </a:rPr>
              <a:t>построить правильное питание у школьников?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787236"/>
            <a:ext cx="8951575" cy="5237019"/>
          </a:xfrm>
        </p:spPr>
        <p:txBody>
          <a:bodyPr numCol="1"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2400" b="1" i="1" u="sng" dirty="0">
                <a:solidFill>
                  <a:srgbClr val="FF580C"/>
                </a:solidFill>
                <a:latin typeface="Century Gothic" panose="020B0502020202020204" pitchFamily="34" charset="0"/>
              </a:rPr>
              <a:t>Первое-второе-компот: почему это так </a:t>
            </a:r>
            <a:r>
              <a:rPr lang="ru-RU" sz="2400" b="1" i="1" u="sng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важно?</a:t>
            </a:r>
            <a:endParaRPr lang="ru-RU" sz="2400" b="1" i="1" u="sng" dirty="0">
              <a:solidFill>
                <a:srgbClr val="FF580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Получение школьником полноценного горячего обеда имеет важное значение для роста и развития ребенка.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Классически обед должен состоять из холодной закуски или салата, супа, мясного или рыбного блюда с гарниром и напитка.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Вот правильное питание школьника, которое позволит сохранить здоровье вашего ребенка: так как употребление горячей пищи стимулирует секрецию пищеварительных соков, такая пища легче переваривается, усваивается и создает чувство сытости. 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Только в формате «первое-второе-компот» можно накормить ребенка сбалансированной пищей, включающей поступление всех необходимых для его развития пищевых веществ, включая витамины, минеральные вещества. 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К сожалению, заменить полноценный горячий обед практически невозможно</a:t>
            </a:r>
            <a:r>
              <a:rPr lang="ru-RU" sz="2400" b="1" i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.</a:t>
            </a:r>
            <a:endParaRPr lang="ru-RU" sz="2400" b="1" i="1" dirty="0">
              <a:solidFill>
                <a:srgbClr val="FF580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772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entury Gothic" panose="020B0502020202020204" pitchFamily="34" charset="0"/>
              </a:rPr>
              <a:t>Как </a:t>
            </a:r>
            <a:r>
              <a:rPr lang="ru-RU" b="1" dirty="0">
                <a:latin typeface="Century Gothic" panose="020B0502020202020204" pitchFamily="34" charset="0"/>
              </a:rPr>
              <a:t>построить правильное питание у школьников?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4734" y="1759528"/>
            <a:ext cx="8161867" cy="4558146"/>
          </a:xfrm>
        </p:spPr>
        <p:txBody>
          <a:bodyPr numCol="1"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2400" b="1" i="1" u="sng" dirty="0">
                <a:solidFill>
                  <a:srgbClr val="FF580C"/>
                </a:solidFill>
                <a:latin typeface="Century Gothic" panose="020B0502020202020204" pitchFamily="34" charset="0"/>
              </a:rPr>
              <a:t>Что делать, если у ребенка не получается полноценно обедать в школе?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•	Если ребенок учится в первую смену, то, при невозможности получать в школе горячие обеды, родители должны сделать так, чтобы дома ребенок полноценно завтракал. Причем завтрак должен быть по возможности плотным и включать в себя горячие мясные, рыбные или творожные блюда.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•	В школу дайте ребенку полезный перекус. Ученикам 1-4 классов стоит перекусывать после второго урока, а ученикам с 5 по 11 классы — после третьего урока. И, конечно же, после возвращения из школы ребенок обязательно должен полноценно пообедать.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•	Тем детям, которые учатся во вторую смену, целесообразно полноценно завтракать в 8 часов, второй завтрак не предусматривается, а обед принимается перед походом в школу в 12-13 часов.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•	Если же ребенок остается на дополнительные занятия в школе и не может получить горячий обед, то для того, чтобы обеспечить здоровое питание школьника, родители должны собрать ему с собой в школу правильный перекус</a:t>
            </a:r>
            <a:r>
              <a:rPr lang="ru-RU" sz="2400" b="1" i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.</a:t>
            </a:r>
            <a:endParaRPr lang="ru-RU" sz="2400" b="1" i="1" dirty="0">
              <a:solidFill>
                <a:srgbClr val="FF580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11448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entury Gothic" panose="020B0502020202020204" pitchFamily="34" charset="0"/>
              </a:rPr>
              <a:t>Как </a:t>
            </a:r>
            <a:r>
              <a:rPr lang="ru-RU" b="1" dirty="0">
                <a:latin typeface="Century Gothic" panose="020B0502020202020204" pitchFamily="34" charset="0"/>
              </a:rPr>
              <a:t>построить правильное питание у школьников?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787236"/>
            <a:ext cx="8951575" cy="5237019"/>
          </a:xfrm>
        </p:spPr>
        <p:txBody>
          <a:bodyPr numCol="1">
            <a:normAutofit/>
          </a:bodyPr>
          <a:lstStyle/>
          <a:p>
            <a:pPr marL="0" indent="0" algn="just">
              <a:buNone/>
            </a:pPr>
            <a:r>
              <a:rPr lang="ru-RU" sz="2400" b="1" i="1" u="sng" dirty="0">
                <a:solidFill>
                  <a:srgbClr val="FF580C"/>
                </a:solidFill>
                <a:latin typeface="Century Gothic" panose="020B0502020202020204" pitchFamily="34" charset="0"/>
              </a:rPr>
              <a:t>Как сделать перекусы более полезными для ребенка?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 При невозможности получения полноценного завтрака или обеда, родители вынуждены давать ребенку с собой еду для перекуса на перемене.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Бутерброды, йогурт, сок, фрукты — все эти перекусы допустимы, но их можно сделать еще более полезными для ребенка</a:t>
            </a:r>
            <a:r>
              <a:rPr lang="ru-RU" sz="2400" b="1" i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.</a:t>
            </a:r>
            <a:endParaRPr lang="ru-RU" sz="2400" b="1" i="1" dirty="0">
              <a:solidFill>
                <a:srgbClr val="FF580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3985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Пусть </a:t>
            </a:r>
            <a:r>
              <a:rPr lang="ru-RU" sz="4000" dirty="0"/>
              <a:t>пища будет твоим лекарством, а лекарство </a:t>
            </a:r>
            <a:r>
              <a:rPr lang="ru-RU" sz="4000" dirty="0" smtClean="0"/>
              <a:t>пищей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6991084" y="3251200"/>
            <a:ext cx="2416152" cy="381000"/>
          </a:xfrm>
        </p:spPr>
        <p:txBody>
          <a:bodyPr/>
          <a:lstStyle/>
          <a:p>
            <a:r>
              <a:rPr lang="ru-RU" sz="3200" b="1" i="1" dirty="0" smtClean="0">
                <a:solidFill>
                  <a:srgbClr val="FF580C"/>
                </a:solidFill>
              </a:rPr>
              <a:t>Гиппократ</a:t>
            </a:r>
            <a:endParaRPr lang="ru-RU" sz="3200" b="1" i="1" dirty="0">
              <a:solidFill>
                <a:srgbClr val="FF580C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7377" y="2968336"/>
            <a:ext cx="4474477" cy="365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453110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entury Gothic" panose="020B0502020202020204" pitchFamily="34" charset="0"/>
              </a:rPr>
              <a:t>Как </a:t>
            </a:r>
            <a:r>
              <a:rPr lang="ru-RU" b="1" dirty="0">
                <a:latin typeface="Century Gothic" panose="020B0502020202020204" pitchFamily="34" charset="0"/>
              </a:rPr>
              <a:t>построить правильное питание у школьников?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787236"/>
            <a:ext cx="8951575" cy="5237019"/>
          </a:xfrm>
        </p:spPr>
        <p:txBody>
          <a:bodyPr numCol="1">
            <a:normAutofit/>
          </a:bodyPr>
          <a:lstStyle/>
          <a:p>
            <a:pPr marL="0" indent="0" algn="just">
              <a:buNone/>
            </a:pPr>
            <a:r>
              <a:rPr lang="ru-RU" sz="2400" b="1" i="1" u="sng" dirty="0">
                <a:solidFill>
                  <a:srgbClr val="FF580C"/>
                </a:solidFill>
                <a:latin typeface="Century Gothic" panose="020B0502020202020204" pitchFamily="34" charset="0"/>
              </a:rPr>
              <a:t>Рациональное питание школьников: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•	Будет лучше, если родители сделают бутерброд с сырым или отварным (запеченным) мясом, а не с колбасой.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•	Выбирайте натуральный йогурт, кефир или простоквашу для детского питания: без добавления вкусовых </a:t>
            </a:r>
            <a:r>
              <a:rPr lang="ru-RU" sz="2400" b="1" i="1" dirty="0" err="1">
                <a:solidFill>
                  <a:srgbClr val="FF580C"/>
                </a:solidFill>
                <a:latin typeface="Century Gothic" panose="020B0502020202020204" pitchFamily="34" charset="0"/>
              </a:rPr>
              <a:t>ароматизаторов</a:t>
            </a: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 и красителей.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•	Соки в индивидуальной упаковке лучше чередовать с витаминизированным молоком для детей, поскольку производители соков добавляют значительные количества сахара, что может быть вредно для детей, страдающих ожирением или другими патологиями</a:t>
            </a:r>
            <a:r>
              <a:rPr lang="ru-RU" sz="2400" b="1" i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.</a:t>
            </a:r>
            <a:endParaRPr lang="ru-RU" sz="2400" b="1" i="1" dirty="0">
              <a:solidFill>
                <a:srgbClr val="FF580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68614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>
                <a:latin typeface="Century Gothic" panose="020B0502020202020204" pitchFamily="34" charset="0"/>
              </a:rPr>
              <a:t>Глава 1.3. Как построить правильное питание у школьников?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787236"/>
            <a:ext cx="8951575" cy="5237019"/>
          </a:xfrm>
        </p:spPr>
        <p:txBody>
          <a:bodyPr numCol="1"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2400" b="1" i="1" u="sng" dirty="0">
                <a:solidFill>
                  <a:srgbClr val="FF580C"/>
                </a:solidFill>
                <a:latin typeface="Century Gothic" panose="020B0502020202020204" pitchFamily="34" charset="0"/>
              </a:rPr>
              <a:t>5 факторов здорового питания для школьника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•	Большинство детей любит употреблять десерты, хорошо, если это будут фрукты, которые весьма полезны благодаря большому содержанию витаминов и минералов, биофлавоноидов, антиоксидантов.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•	Питание в школе составляет примерно 50 % ежедневного рациона учащегося, качество и эффективность школьного питания очень важны.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•	Но важно и домашнее питание ребенка. Меню школьников должно быть разнообразным, чтобы полностью удовлетворить все потребности организма ребенка и вкусным, в противном случае у школьника будет большее желание попробовать не совсем полезные продукты.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•	Родителям следуем учесть, что при приготовлении пищи недопустимо использовать такой вид термической обработки, как жарка, необходимо продукты отваривать, готовить на пару или запекать, с целью щажения желудочно-кишечного тракта ребенка.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•	В рацион нежелательно добавлять маринованные уксусом продукты (возможно замена уксуса лимонной кислотой). Лучше исключить острые продукты (майонез, горчица и хрен), большое количество соли и специй в пищу.</a:t>
            </a:r>
          </a:p>
        </p:txBody>
      </p:sp>
    </p:spTree>
    <p:extLst>
      <p:ext uri="{BB962C8B-B14F-4D97-AF65-F5344CB8AC3E}">
        <p14:creationId xmlns:p14="http://schemas.microsoft.com/office/powerpoint/2010/main" xmlns="" val="41092684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>
                <a:latin typeface="Century Gothic" panose="020B0502020202020204" pitchFamily="34" charset="0"/>
              </a:rPr>
              <a:t>Глава 1.4. Как сбалансировать режим питания школьника?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787236"/>
            <a:ext cx="8951575" cy="5237019"/>
          </a:xfrm>
        </p:spPr>
        <p:txBody>
          <a:bodyPr numCol="1">
            <a:normAutofit lnSpcReduction="10000"/>
          </a:bodyPr>
          <a:lstStyle/>
          <a:p>
            <a:pPr marL="0" indent="0" algn="just">
              <a:buNone/>
            </a:pPr>
            <a:r>
              <a:rPr lang="ru-RU" sz="2400" b="1" i="1" u="sng" dirty="0">
                <a:solidFill>
                  <a:srgbClr val="FF580C"/>
                </a:solidFill>
                <a:latin typeface="Century Gothic" panose="020B0502020202020204" pitchFamily="34" charset="0"/>
              </a:rPr>
              <a:t>Режим питания зависит от того, в какую смену учится ребёнок. Если в первую, то: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•	завтрак в 07:00–08:00,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•	перекус в школе в 10:00–11:00,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•	обед в 13:00–14:00,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•	ужин в 18:00–19:00.</a:t>
            </a:r>
          </a:p>
          <a:p>
            <a:pPr marL="0" indent="0" algn="just">
              <a:buNone/>
            </a:pPr>
            <a:r>
              <a:rPr lang="ru-RU" sz="2400" b="1" i="1" u="sng" dirty="0">
                <a:solidFill>
                  <a:srgbClr val="FF580C"/>
                </a:solidFill>
                <a:latin typeface="Century Gothic" panose="020B0502020202020204" pitchFamily="34" charset="0"/>
              </a:rPr>
              <a:t>Если во вторую смену, то: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•	завтрак в 08:00–09:00,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•	обед перед школой в 12:00–13:00,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•	перекус в школе в 15:00–16:00,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•	ужин в 18:00–19:00</a:t>
            </a:r>
            <a:r>
              <a:rPr lang="ru-RU" sz="2400" b="1" i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.</a:t>
            </a:r>
            <a:endParaRPr lang="ru-RU" sz="2400" b="1" i="1" dirty="0">
              <a:solidFill>
                <a:srgbClr val="FF580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90011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>
                <a:latin typeface="Century Gothic" panose="020B0502020202020204" pitchFamily="34" charset="0"/>
              </a:rPr>
              <a:t>Глава 1.4. Как сбалансировать режим питания школьника?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787236"/>
            <a:ext cx="8951575" cy="5237019"/>
          </a:xfrm>
        </p:spPr>
        <p:txBody>
          <a:bodyPr numCol="1">
            <a:normAutofit/>
          </a:bodyPr>
          <a:lstStyle/>
          <a:p>
            <a:pPr marL="0" indent="0" algn="just">
              <a:buNone/>
            </a:pPr>
            <a:r>
              <a:rPr lang="ru-RU" sz="2400" b="1" i="1" u="sng" dirty="0">
                <a:solidFill>
                  <a:srgbClr val="FF580C"/>
                </a:solidFill>
                <a:latin typeface="Century Gothic" panose="020B0502020202020204" pitchFamily="34" charset="0"/>
              </a:rPr>
              <a:t>Распределение калорийности суточного рациона:</a:t>
            </a:r>
          </a:p>
          <a:p>
            <a:pPr marL="0" indent="0" algn="just">
              <a:buNone/>
            </a:pPr>
            <a:r>
              <a:rPr lang="ru-RU" sz="2400" b="1" i="1" u="sng" dirty="0">
                <a:solidFill>
                  <a:srgbClr val="FF580C"/>
                </a:solidFill>
                <a:latin typeface="Century Gothic" panose="020B0502020202020204" pitchFamily="34" charset="0"/>
              </a:rPr>
              <a:t>•	25-30% - на завтрак</a:t>
            </a:r>
          </a:p>
          <a:p>
            <a:pPr marL="0" indent="0" algn="just">
              <a:buNone/>
            </a:pPr>
            <a:r>
              <a:rPr lang="ru-RU" sz="2400" b="1" i="1" u="sng" dirty="0">
                <a:solidFill>
                  <a:srgbClr val="FF580C"/>
                </a:solidFill>
                <a:latin typeface="Century Gothic" panose="020B0502020202020204" pitchFamily="34" charset="0"/>
              </a:rPr>
              <a:t>•	35-50% - на обед</a:t>
            </a:r>
          </a:p>
          <a:p>
            <a:pPr marL="0" indent="0" algn="just">
              <a:buNone/>
            </a:pPr>
            <a:r>
              <a:rPr lang="ru-RU" sz="2400" b="1" i="1" u="sng" dirty="0">
                <a:solidFill>
                  <a:srgbClr val="FF580C"/>
                </a:solidFill>
                <a:latin typeface="Century Gothic" panose="020B0502020202020204" pitchFamily="34" charset="0"/>
              </a:rPr>
              <a:t>•	5-10% - на полдник</a:t>
            </a:r>
          </a:p>
          <a:p>
            <a:pPr marL="0" indent="0" algn="just">
              <a:buNone/>
            </a:pPr>
            <a:r>
              <a:rPr lang="ru-RU" sz="2400" b="1" i="1" u="sng" dirty="0">
                <a:solidFill>
                  <a:srgbClr val="FF580C"/>
                </a:solidFill>
                <a:latin typeface="Century Gothic" panose="020B0502020202020204" pitchFamily="34" charset="0"/>
              </a:rPr>
              <a:t>•	20-25% - на ужин</a:t>
            </a:r>
          </a:p>
        </p:txBody>
      </p:sp>
    </p:spTree>
    <p:extLst>
      <p:ext uri="{BB962C8B-B14F-4D97-AF65-F5344CB8AC3E}">
        <p14:creationId xmlns:p14="http://schemas.microsoft.com/office/powerpoint/2010/main" xmlns="" val="36719784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>
                <a:latin typeface="Century Gothic" panose="020B0502020202020204" pitchFamily="34" charset="0"/>
              </a:rPr>
              <a:t>Глава 1.4. Как сбалансировать режим питания школьника?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787236"/>
            <a:ext cx="8951575" cy="5237019"/>
          </a:xfrm>
        </p:spPr>
        <p:txBody>
          <a:bodyPr numCol="1">
            <a:normAutofit/>
          </a:bodyPr>
          <a:lstStyle/>
          <a:p>
            <a:pPr marL="0" indent="0" algn="just">
              <a:buNone/>
            </a:pPr>
            <a:r>
              <a:rPr lang="ru-RU" sz="2400" b="1" i="1" u="sng" dirty="0">
                <a:solidFill>
                  <a:srgbClr val="FF580C"/>
                </a:solidFill>
                <a:latin typeface="Century Gothic" panose="020B0502020202020204" pitchFamily="34" charset="0"/>
              </a:rPr>
              <a:t>Пить воду ежедневно 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Часто встречается утверждение о двух литрах в день, но это условно. Проще всего ориентироваться на чувство жажды и пить тогда, когда хочется. Но у некоторых людей естественное чувство жажды притуплено — чтобы сделать воду привычкой, нужно механически выпивать несколько стаканов в течение дня. Можно скачать ребёнку приложение для соблюдения водного баланса — на телефон будут приходить напоминания</a:t>
            </a:r>
            <a:r>
              <a:rPr lang="ru-RU" sz="2400" b="1" i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.</a:t>
            </a:r>
            <a:endParaRPr lang="ru-RU" sz="2400" b="1" i="1" dirty="0">
              <a:solidFill>
                <a:srgbClr val="FF580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65556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entury Gothic" panose="020B0502020202020204" pitchFamily="34" charset="0"/>
              </a:rPr>
              <a:t>Как </a:t>
            </a:r>
            <a:r>
              <a:rPr lang="ru-RU" b="1" dirty="0">
                <a:latin typeface="Century Gothic" panose="020B0502020202020204" pitchFamily="34" charset="0"/>
              </a:rPr>
              <a:t>сбалансировать режим питания школьника?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787236"/>
            <a:ext cx="8258849" cy="4488873"/>
          </a:xfrm>
        </p:spPr>
        <p:txBody>
          <a:bodyPr numCol="1"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b="1" i="1" u="sng" dirty="0">
                <a:solidFill>
                  <a:srgbClr val="FF580C"/>
                </a:solidFill>
                <a:latin typeface="Century Gothic" panose="020B0502020202020204" pitchFamily="34" charset="0"/>
              </a:rPr>
              <a:t>Включить в рацион овощи, фрукты, орехи и бобовые 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По предписаниям ВОЗ овощи и фрукты — основной компонент правильного питания. Рекомендуется есть не менее 400 граммов в день — это норма, которую часто недобирают. Потом идут бобовые — по 50 граммов 1–2 раза в неделю, орехи — до 40 граммов в день, цельные злаки — около 50 граммов в сутки.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Однако ВОЗ не выделяет мясо как обязательный продукт — более полезной альтернативой являются бобовые, так как содержат больше белка и клетчатки. По рекомендациям </a:t>
            </a:r>
            <a:r>
              <a:rPr lang="ru-RU" sz="2400" b="1" i="1" dirty="0" err="1">
                <a:solidFill>
                  <a:srgbClr val="FF580C"/>
                </a:solidFill>
                <a:latin typeface="Century Gothic" panose="020B0502020202020204" pitchFamily="34" charset="0"/>
              </a:rPr>
              <a:t>Роспотребнадзора</a:t>
            </a: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 с 2021 года в программе питания школьников 30% белка будет растительного происхождения, а не животного. </a:t>
            </a:r>
          </a:p>
        </p:txBody>
      </p:sp>
    </p:spTree>
    <p:extLst>
      <p:ext uri="{BB962C8B-B14F-4D97-AF65-F5344CB8AC3E}">
        <p14:creationId xmlns:p14="http://schemas.microsoft.com/office/powerpoint/2010/main" xmlns="" val="1359613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entury Gothic" panose="020B0502020202020204" pitchFamily="34" charset="0"/>
              </a:rPr>
              <a:t>Как </a:t>
            </a:r>
            <a:r>
              <a:rPr lang="ru-RU" b="1" dirty="0">
                <a:latin typeface="Century Gothic" panose="020B0502020202020204" pitchFamily="34" charset="0"/>
              </a:rPr>
              <a:t>сбалансировать режим питания школьника?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787236"/>
            <a:ext cx="8258849" cy="4488873"/>
          </a:xfrm>
        </p:spPr>
        <p:txBody>
          <a:bodyPr numCol="1">
            <a:normAutofit lnSpcReduction="10000"/>
          </a:bodyPr>
          <a:lstStyle/>
          <a:p>
            <a:pPr marL="0" indent="0" algn="just">
              <a:buNone/>
            </a:pPr>
            <a:r>
              <a:rPr lang="ru-RU" sz="2400" b="1" i="1" u="sng" dirty="0">
                <a:solidFill>
                  <a:srgbClr val="FF580C"/>
                </a:solidFill>
                <a:latin typeface="Century Gothic" panose="020B0502020202020204" pitchFamily="34" charset="0"/>
              </a:rPr>
              <a:t>Ограничить соль и сахар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По рекомендациям ВОЗ важно следить за размером порций и ограничить потребление соли до примерно половины чайной ложки в день. То же самое призывают сделать и с сахаром — лучше употреблять фрукты.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Учитывайте, что 50–75% потребляемой соли уже содержится в продуктах. Избыток соли и сахара приводит к задерживанию жидкости в организме и повышению веса. А ещё ребёнок привыкает к усилителям вкуса и не получает удовольствия от еды без добавок.</a:t>
            </a:r>
          </a:p>
        </p:txBody>
      </p:sp>
    </p:spTree>
    <p:extLst>
      <p:ext uri="{BB962C8B-B14F-4D97-AF65-F5344CB8AC3E}">
        <p14:creationId xmlns:p14="http://schemas.microsoft.com/office/powerpoint/2010/main" xmlns="" val="37020347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entury Gothic" panose="020B0502020202020204" pitchFamily="34" charset="0"/>
              </a:rPr>
              <a:t>Нормы </a:t>
            </a:r>
            <a:r>
              <a:rPr lang="ru-RU" b="1" dirty="0">
                <a:latin typeface="Century Gothic" panose="020B0502020202020204" pitchFamily="34" charset="0"/>
              </a:rPr>
              <a:t>питания школьников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787236"/>
            <a:ext cx="8813031" cy="4932219"/>
          </a:xfrm>
        </p:spPr>
        <p:txBody>
          <a:bodyPr numCol="1"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2400" b="1" i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1 </a:t>
            </a: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января 2021 появились новые СанПиН 2.3/2.4.3590-20, которые включили в полезное меню для школьника: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•	белковую пищу: мясо, яйца, творог, молоко;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•	30% жиров растительного происхождения;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•	пищевые волокна, 10–20 граммов в сутки: сухофрукты, </a:t>
            </a:r>
            <a:r>
              <a:rPr lang="ru-RU" sz="2400" b="1" i="1" dirty="0" err="1">
                <a:solidFill>
                  <a:srgbClr val="FF580C"/>
                </a:solidFill>
                <a:latin typeface="Century Gothic" panose="020B0502020202020204" pitchFamily="34" charset="0"/>
              </a:rPr>
              <a:t>цельнозерновой</a:t>
            </a: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 хлеб, рис, муку, бобовые и овощи;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•	витамины и микроэлементы, сбалансированные по составу;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•	йодированную соль.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Меню разрабатывает или юридическое лицо (чаще всего это комбинат, но бывает ИП или фирма), которое поставляет еду в школу, или заведующая столовой, если всё готовится на кухне в образовательном учреждении. В обоих случаях оно согласовывается с директором, а потом — с </a:t>
            </a:r>
            <a:r>
              <a:rPr lang="ru-RU" sz="2400" b="1" i="1" dirty="0" err="1">
                <a:solidFill>
                  <a:srgbClr val="FF580C"/>
                </a:solidFill>
                <a:latin typeface="Century Gothic" panose="020B0502020202020204" pitchFamily="34" charset="0"/>
              </a:rPr>
              <a:t>Роспотребнадзором</a:t>
            </a: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. Меню разрабатывают на две недели вперёд, где учитывается калорийность, белки, жиры и углеводы (КБЖУ): завтрак — 25%, обед — 35% от суточной потребности</a:t>
            </a:r>
            <a:r>
              <a:rPr lang="ru-RU" sz="2400" b="1" i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.</a:t>
            </a:r>
            <a:endParaRPr lang="ru-RU" sz="2400" b="1" i="1" dirty="0">
              <a:solidFill>
                <a:srgbClr val="FF580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45705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entury Gothic" panose="020B0502020202020204" pitchFamily="34" charset="0"/>
              </a:rPr>
              <a:t>Почему </a:t>
            </a:r>
            <a:r>
              <a:rPr lang="ru-RU" b="1" dirty="0">
                <a:latin typeface="Century Gothic" panose="020B0502020202020204" pitchFamily="34" charset="0"/>
              </a:rPr>
              <a:t>меню в школе не всегда правильное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787236"/>
            <a:ext cx="8813031" cy="4932219"/>
          </a:xfrm>
        </p:spPr>
        <p:txBody>
          <a:bodyPr numCol="1">
            <a:normAutofit fontScale="92500"/>
          </a:bodyPr>
          <a:lstStyle/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Школы ориентируются на специальные документы, в которых прописаны требования к поставкам, организации питания и санитарно-гигиенические нормы. За качеством еды следит администрация школы.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580C"/>
                </a:solidFill>
                <a:latin typeface="Century Gothic" panose="020B0502020202020204" pitchFamily="34" charset="0"/>
              </a:rPr>
              <a:t>Но несмотря на все стандарты, питание школьников бывает довольно сомнительным. Меню не всегда соответствует рекомендациям ВОЗ и других научно-медицинских объединений, а санитарно-гигиенические нормы зачастую нарушаются — почти у каждого школьника есть история про таракана в столовой. Так происходит потому, что комиссия не осуществляет должный надзор, а просто заполняет документы. Получается, что деятельность столовой не контролируют.</a:t>
            </a:r>
          </a:p>
        </p:txBody>
      </p:sp>
    </p:spTree>
    <p:extLst>
      <p:ext uri="{BB962C8B-B14F-4D97-AF65-F5344CB8AC3E}">
        <p14:creationId xmlns:p14="http://schemas.microsoft.com/office/powerpoint/2010/main" xmlns="" val="14807515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entury Gothic" panose="020B0502020202020204" pitchFamily="34" charset="0"/>
              </a:rPr>
              <a:t>На </a:t>
            </a:r>
            <a:r>
              <a:rPr lang="ru-RU" b="1" dirty="0">
                <a:latin typeface="Century Gothic" panose="020B0502020202020204" pitchFamily="34" charset="0"/>
              </a:rPr>
              <a:t>что стоит обратить внимание?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787236"/>
            <a:ext cx="8813031" cy="4932219"/>
          </a:xfrm>
        </p:spPr>
        <p:txBody>
          <a:bodyPr numCol="1">
            <a:normAutofit/>
          </a:bodyPr>
          <a:lstStyle/>
          <a:p>
            <a:pPr algn="just"/>
            <a:r>
              <a:rPr lang="ru-RU" sz="2400" b="1" i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Регулярность приёмов пищи</a:t>
            </a:r>
          </a:p>
          <a:p>
            <a:pPr algn="just"/>
            <a:r>
              <a:rPr lang="ru-RU" sz="2400" b="1" i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Приёмы пищи должны быть полноценными</a:t>
            </a:r>
          </a:p>
          <a:p>
            <a:pPr algn="just"/>
            <a:r>
              <a:rPr lang="ru-RU" sz="2400" b="1" i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Изменение объёма и калорийности пищи</a:t>
            </a:r>
          </a:p>
          <a:p>
            <a:pPr algn="just"/>
            <a:r>
              <a:rPr lang="ru-RU" sz="2400" b="1" i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Достаточное потребление жидкости</a:t>
            </a:r>
          </a:p>
          <a:p>
            <a:pPr algn="just"/>
            <a:r>
              <a:rPr lang="ru-RU" sz="2400" b="1" i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Употребление </a:t>
            </a:r>
            <a:r>
              <a:rPr lang="ru-RU" sz="2400" b="1" i="1" dirty="0" err="1" smtClean="0">
                <a:solidFill>
                  <a:srgbClr val="FF580C"/>
                </a:solidFill>
                <a:latin typeface="Century Gothic" panose="020B0502020202020204" pitchFamily="34" charset="0"/>
              </a:rPr>
              <a:t>фастфуда</a:t>
            </a:r>
            <a:endParaRPr lang="ru-RU" sz="2400" b="1" i="1" dirty="0" smtClean="0">
              <a:solidFill>
                <a:srgbClr val="FF580C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2400" b="1" i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Продукты, не рекомендованные к употреблению детям подросткового возраста</a:t>
            </a:r>
          </a:p>
          <a:p>
            <a:pPr algn="just"/>
            <a:r>
              <a:rPr lang="ru-RU" sz="2400" b="1" i="1" dirty="0" smtClean="0">
                <a:solidFill>
                  <a:srgbClr val="FF580C"/>
                </a:solidFill>
                <a:latin typeface="Century Gothic" panose="020B0502020202020204" pitchFamily="34" charset="0"/>
              </a:rPr>
              <a:t>Недоедание</a:t>
            </a:r>
          </a:p>
          <a:p>
            <a:pPr algn="just"/>
            <a:r>
              <a:rPr lang="ru-RU" sz="2400" b="1" i="1" smtClean="0">
                <a:solidFill>
                  <a:srgbClr val="FF580C"/>
                </a:solidFill>
                <a:latin typeface="Century Gothic" panose="020B0502020202020204" pitchFamily="34" charset="0"/>
              </a:rPr>
              <a:t>Переедание</a:t>
            </a:r>
            <a:endParaRPr lang="ru-RU" sz="2400" b="1" i="1" dirty="0">
              <a:solidFill>
                <a:srgbClr val="FF580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3459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2717029" cy="665018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Введение</a:t>
            </a:r>
            <a:endParaRPr lang="ru-RU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094509"/>
            <a:ext cx="8596668" cy="4946852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Школьные годы – это то время, когда детям и их родителям важно уделять внимание питанию ребёнка. Каким бы самостоятельным в данных вопросах не казался подрастающий ребёнок, взрослым следует проявлять некий контроль в отношении школьника с рационом питания. Для правильности контроля необходимо изучить некоторые аспекты «правильности» питания.</a:t>
            </a:r>
          </a:p>
          <a:p>
            <a:r>
              <a:rPr lang="ru-RU" sz="2000" dirty="0">
                <a:solidFill>
                  <a:schemeClr val="tx1"/>
                </a:solidFill>
              </a:rPr>
              <a:t>Данная работа представляет собой исследование о значимости правильного, разнообразного питания в жизни школьника с целью привлечения детей к питанию в школьной столовой. В наше время здоровье детей и подростков является одним из важнейших показателей, определяющих потенциал страны. Вот почему так важно учить ребенка сохранять свое здоровье, учить правильно питаться, основываясь не только на вкусовые качества еды, но и на ее пользу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48333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анкетирования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21406" y="2073503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425313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Продукт проекта размещен на стенде в столовой школы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5387" t="13696" r="3664" b="38650"/>
          <a:stretch/>
        </p:blipFill>
        <p:spPr>
          <a:xfrm>
            <a:off x="1" y="1"/>
            <a:ext cx="11205004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77473" y="2439180"/>
            <a:ext cx="7080778" cy="2019300"/>
          </a:xfrm>
          <a:prstGeom prst="rect">
            <a:avLst/>
          </a:prstGeom>
          <a:solidFill>
            <a:schemeClr val="bg2">
              <a:lumMod val="1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7473" y="2302149"/>
            <a:ext cx="8596668" cy="872836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Цель работы:</a:t>
            </a:r>
            <a:endParaRPr lang="ru-RU" b="1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77473" y="3174985"/>
            <a:ext cx="8596668" cy="81819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Обоснование </a:t>
            </a:r>
            <a:r>
              <a:rPr lang="ru-RU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значимости школьного питания, как правильного питания.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2585405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5387" t="13696" r="3664" b="38650"/>
          <a:stretch/>
        </p:blipFill>
        <p:spPr>
          <a:xfrm>
            <a:off x="1" y="1"/>
            <a:ext cx="11205004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77472" y="2439180"/>
            <a:ext cx="8377909" cy="2019300"/>
          </a:xfrm>
          <a:prstGeom prst="rect">
            <a:avLst/>
          </a:prstGeom>
          <a:solidFill>
            <a:schemeClr val="bg2">
              <a:lumMod val="1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7473" y="2302149"/>
            <a:ext cx="8596668" cy="872836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Актуальность:</a:t>
            </a:r>
            <a:endParaRPr lang="ru-RU" b="1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77473" y="3174985"/>
            <a:ext cx="8474891" cy="818198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в результате неправильного питания происходит ухудшение здоровья человека.</a:t>
            </a:r>
          </a:p>
        </p:txBody>
      </p:sp>
    </p:spTree>
    <p:extLst>
      <p:ext uri="{BB962C8B-B14F-4D97-AF65-F5344CB8AC3E}">
        <p14:creationId xmlns:p14="http://schemas.microsoft.com/office/powerpoint/2010/main" xmlns="" val="2800361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5387" t="13696" r="3664" b="38650"/>
          <a:stretch/>
        </p:blipFill>
        <p:spPr>
          <a:xfrm>
            <a:off x="1" y="1"/>
            <a:ext cx="11205004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77472" y="706581"/>
            <a:ext cx="8474891" cy="5181601"/>
          </a:xfrm>
          <a:prstGeom prst="rect">
            <a:avLst/>
          </a:prstGeom>
          <a:solidFill>
            <a:schemeClr val="bg2">
              <a:lumMod val="1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7472" y="706581"/>
            <a:ext cx="8596668" cy="872836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Задачи:</a:t>
            </a:r>
            <a:endParaRPr lang="ru-RU" b="1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77472" y="3276599"/>
            <a:ext cx="8474891" cy="818198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1. Уточнить понятие «Правильное питание».</a:t>
            </a:r>
          </a:p>
          <a:p>
            <a:r>
              <a:rPr lang="ru-RU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2. Изучить источники информации о питании школьников, его составе и качественных характеристиках.</a:t>
            </a:r>
          </a:p>
          <a:p>
            <a:r>
              <a:rPr lang="ru-RU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3. Выяснить отношение учащихся и их родителей к школьному питанию (провести анкетирование и проанализировать результаты).</a:t>
            </a:r>
          </a:p>
          <a:p>
            <a:r>
              <a:rPr lang="ru-RU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4. Доказать школьникам, что школьное питание – правильное питание</a:t>
            </a:r>
            <a:r>
              <a:rPr lang="ru-RU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.</a:t>
            </a:r>
            <a:endParaRPr lang="ru-RU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3345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5387" t="13696" r="3664" b="38650"/>
          <a:stretch/>
        </p:blipFill>
        <p:spPr>
          <a:xfrm>
            <a:off x="1" y="1"/>
            <a:ext cx="11205004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097723" y="1934224"/>
            <a:ext cx="6464386" cy="2042031"/>
          </a:xfrm>
          <a:prstGeom prst="rect">
            <a:avLst/>
          </a:prstGeom>
          <a:solidFill>
            <a:schemeClr val="bg2">
              <a:lumMod val="1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7723" y="1934224"/>
            <a:ext cx="8596668" cy="872836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Объект исследования:</a:t>
            </a:r>
            <a:endParaRPr lang="ru-RU" b="1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97723" y="2807060"/>
            <a:ext cx="7080778" cy="818198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Влияние школьного питания на здоровье школьников.</a:t>
            </a:r>
          </a:p>
        </p:txBody>
      </p:sp>
    </p:spTree>
    <p:extLst>
      <p:ext uri="{BB962C8B-B14F-4D97-AF65-F5344CB8AC3E}">
        <p14:creationId xmlns:p14="http://schemas.microsoft.com/office/powerpoint/2010/main" xmlns="" val="913636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5387" t="13696" r="3664" b="38650"/>
          <a:stretch/>
        </p:blipFill>
        <p:spPr>
          <a:xfrm>
            <a:off x="1" y="1"/>
            <a:ext cx="11205004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939636" y="1934224"/>
            <a:ext cx="7238865" cy="2042031"/>
          </a:xfrm>
          <a:prstGeom prst="rect">
            <a:avLst/>
          </a:prstGeom>
          <a:solidFill>
            <a:schemeClr val="bg2">
              <a:lumMod val="1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7723" y="1934224"/>
            <a:ext cx="8596668" cy="872836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Гипотеза:</a:t>
            </a:r>
            <a:endParaRPr lang="ru-RU" b="1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97723" y="2807060"/>
            <a:ext cx="7080778" cy="81819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Школьное </a:t>
            </a:r>
            <a:r>
              <a:rPr lang="ru-RU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питание благоприятно отражается на здоровье школьника.</a:t>
            </a:r>
          </a:p>
        </p:txBody>
      </p:sp>
    </p:spTree>
    <p:extLst>
      <p:ext uri="{BB962C8B-B14F-4D97-AF65-F5344CB8AC3E}">
        <p14:creationId xmlns:p14="http://schemas.microsoft.com/office/powerpoint/2010/main" xmlns="" val="785677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entury Gothic" panose="020B0502020202020204" pitchFamily="34" charset="0"/>
              </a:rPr>
              <a:t>Что </a:t>
            </a:r>
            <a:r>
              <a:rPr lang="ru-RU" b="1" dirty="0">
                <a:latin typeface="Century Gothic" panose="020B0502020202020204" pitchFamily="34" charset="0"/>
              </a:rPr>
              <a:t>такое правильное питание?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rgbClr val="FF580C"/>
                </a:solidFill>
                <a:latin typeface="Century Gothic" panose="020B0502020202020204" pitchFamily="34" charset="0"/>
              </a:rPr>
              <a:t>Здоровое питание — </a:t>
            </a:r>
            <a:r>
              <a:rPr lang="ru-RU" sz="2400" dirty="0">
                <a:solidFill>
                  <a:srgbClr val="FF580C"/>
                </a:solidFill>
                <a:latin typeface="Century Gothic" panose="020B0502020202020204" pitchFamily="34" charset="0"/>
              </a:rPr>
              <a:t>это питание, обеспечивающее рост, нормальное развитие и жизнедеятельность человека, способствующее укреплению его здоровья и профилактике заболеваний. Соблюдение правил здорового питания в сочетании с регулярными физическими упражнениями сокращает риск хронических заболеваний и расстройств, таких как ожирение, сердечно-сосудистые заболевания, диабет, повышенное давление и рак.</a:t>
            </a:r>
          </a:p>
        </p:txBody>
      </p:sp>
    </p:spTree>
    <p:extLst>
      <p:ext uri="{BB962C8B-B14F-4D97-AF65-F5344CB8AC3E}">
        <p14:creationId xmlns:p14="http://schemas.microsoft.com/office/powerpoint/2010/main" xmlns="" val="38924357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128</TotalTime>
  <Words>2232</Words>
  <Application>Microsoft Office PowerPoint</Application>
  <PresentationFormat>Произвольный</PresentationFormat>
  <Paragraphs>181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Аспект</vt:lpstr>
      <vt:lpstr> «Школьное питание – правильное и здоровое питание»</vt:lpstr>
      <vt:lpstr>Пусть пища будет твоим лекарством, а лекарство пищей</vt:lpstr>
      <vt:lpstr>Введение</vt:lpstr>
      <vt:lpstr>Цель работы:</vt:lpstr>
      <vt:lpstr>Актуальность:</vt:lpstr>
      <vt:lpstr>Задачи:</vt:lpstr>
      <vt:lpstr>Объект исследования:</vt:lpstr>
      <vt:lpstr>Гипотеза:</vt:lpstr>
      <vt:lpstr>Что такое правильное питание?</vt:lpstr>
      <vt:lpstr>Как правильно питаться? Общие рекомендации.</vt:lpstr>
      <vt:lpstr>Как построить правильное питание у школьников?</vt:lpstr>
      <vt:lpstr>Как построить правильное питание у школьников?</vt:lpstr>
      <vt:lpstr>Как построить правильное питание у школьников?</vt:lpstr>
      <vt:lpstr>Как построить правильное питание у школьников?</vt:lpstr>
      <vt:lpstr>Как построить правильное питание у школьников?</vt:lpstr>
      <vt:lpstr>Как построить правильное питание у школьников?</vt:lpstr>
      <vt:lpstr>Как построить правильное питание у школьников?</vt:lpstr>
      <vt:lpstr>Как построить правильное питание у школьников?</vt:lpstr>
      <vt:lpstr>Как построить правильное питание у школьников?</vt:lpstr>
      <vt:lpstr>Как построить правильное питание у школьников?</vt:lpstr>
      <vt:lpstr>Глава 1.3. Как построить правильное питание у школьников?</vt:lpstr>
      <vt:lpstr>Глава 1.4. Как сбалансировать режим питания школьника?</vt:lpstr>
      <vt:lpstr>Глава 1.4. Как сбалансировать режим питания школьника?</vt:lpstr>
      <vt:lpstr>Глава 1.4. Как сбалансировать режим питания школьника?</vt:lpstr>
      <vt:lpstr>Как сбалансировать режим питания школьника?</vt:lpstr>
      <vt:lpstr>Как сбалансировать режим питания школьника?</vt:lpstr>
      <vt:lpstr>Нормы питания школьников</vt:lpstr>
      <vt:lpstr>Почему меню в школе не всегда правильное</vt:lpstr>
      <vt:lpstr>На что стоит обратить внимание?</vt:lpstr>
      <vt:lpstr>Результаты анкетирования</vt:lpstr>
      <vt:lpstr>Продукт проекта размещен на стенде в столовой школы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Индивидуальный итоговый проект Тема: «Школьное питание – правильное, здоровое питание»</dc:title>
  <dc:creator>КАРАСИК</dc:creator>
  <cp:lastModifiedBy>user</cp:lastModifiedBy>
  <cp:revision>19</cp:revision>
  <dcterms:created xsi:type="dcterms:W3CDTF">2022-04-10T03:16:24Z</dcterms:created>
  <dcterms:modified xsi:type="dcterms:W3CDTF">2022-04-15T03:27:29Z</dcterms:modified>
</cp:coreProperties>
</file>