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29" r:id="rId3"/>
    <p:sldId id="346" r:id="rId4"/>
    <p:sldId id="350" r:id="rId5"/>
    <p:sldId id="342" r:id="rId6"/>
    <p:sldId id="354" r:id="rId7"/>
    <p:sldId id="355" r:id="rId8"/>
    <p:sldId id="341" r:id="rId9"/>
    <p:sldId id="353" r:id="rId10"/>
    <p:sldId id="357" r:id="rId11"/>
    <p:sldId id="337" r:id="rId12"/>
    <p:sldId id="356" r:id="rId13"/>
    <p:sldId id="351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D1FF"/>
    <a:srgbClr val="6600FF"/>
    <a:srgbClr val="D1FFF6"/>
    <a:srgbClr val="69FFE2"/>
    <a:srgbClr val="00FFCC"/>
    <a:srgbClr val="FF0000"/>
    <a:srgbClr val="84EE72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D176A0-E6E7-4D48-AF6A-F229E0F5BD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711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F3D3F-297B-46EC-B31B-299E3563C846}" type="slidenum">
              <a:rPr lang="ru-RU"/>
              <a:pPr/>
              <a:t>14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3C919-0347-4D7F-81FF-DA38FAD693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856BC-689E-4D78-B6F9-A68FB6EC3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0212-410E-461B-9941-F4F27484B2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16A338-B2F1-43E8-97C2-86382A89EA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18E80F-5F1B-4FF3-8791-9DE90C5E8B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73EFAB-BB88-4B2C-9445-B129E13E16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CEC01E-222D-40BD-A2E9-519626C334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6A221-BFB8-4BA9-9EB3-B8C7C24AB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6CB81-D19F-43AB-AA17-D4FA1A5DC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CDB80-7155-4C7E-941E-906F5B0F9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09A14-E7D5-46DD-BCA2-CB74EA1B8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658F8-ADC2-43F9-8D30-5C88F48BCF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488A7-AACF-4AEF-A281-B200F7BD8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DBC2-DB8C-4B55-B44E-E4BEF329C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A95C3-490C-4C11-ACCE-C62A86FB25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5BD8CB-43EE-4ECD-B031-66250F75F6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6;&#1074;&#1086;&#1088;&#1103;&#1090;%20&#1076;&#1077;&#1090;&#1080;%20&#1080;%20&#1088;&#1086;&#1076;&#1080;&#1090;&#1077;&#1083;&#1080;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71472" y="1357298"/>
            <a:ext cx="7777162" cy="2879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Родительское собрание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4-х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классах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20</a:t>
            </a:r>
            <a:r>
              <a:rPr lang="en-A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22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- 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20</a:t>
            </a:r>
            <a:r>
              <a:rPr lang="en-A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23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учебный год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306109"/>
            <a:ext cx="3786214" cy="239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автономное общеобразовательное учреждение Полевского городского округа </a:t>
            </a:r>
            <a:b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общеобразовательная школа №8»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4282" y="5286388"/>
            <a:ext cx="4929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Телефоны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(34350)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2-55-74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2-31-78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Факс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34350)2-31-78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8_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Отбор в класс с углублённым изучением математики</a:t>
            </a:r>
            <a:br>
              <a:rPr lang="ru-RU" sz="2800" b="1" dirty="0" smtClean="0"/>
            </a:br>
            <a:r>
              <a:rPr lang="ru-RU" sz="2800" b="1" dirty="0" smtClean="0"/>
              <a:t>(рейтинговая система)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Заявление на имя директора (по форме)</a:t>
            </a:r>
          </a:p>
          <a:p>
            <a:r>
              <a:rPr lang="ru-RU" sz="2800" dirty="0" smtClean="0"/>
              <a:t>Вступительные испытания на основании заявления родителей/законных представителей:</a:t>
            </a:r>
          </a:p>
          <a:p>
            <a:pPr>
              <a:buNone/>
            </a:pPr>
            <a:r>
              <a:rPr lang="ru-RU" sz="2800" dirty="0" smtClean="0"/>
              <a:t>27 апреля – русский язык (диктант с грамматическим заданием)</a:t>
            </a:r>
          </a:p>
          <a:p>
            <a:pPr>
              <a:buNone/>
            </a:pPr>
            <a:r>
              <a:rPr lang="ru-RU" sz="2800" dirty="0" smtClean="0"/>
              <a:t>30 апреля – математика (контрольная работа)</a:t>
            </a:r>
          </a:p>
          <a:p>
            <a:pPr>
              <a:buNone/>
            </a:pPr>
            <a:r>
              <a:rPr lang="ru-RU" sz="2800" dirty="0" smtClean="0"/>
              <a:t>Начало всех работ в 09.00 в здании школы по ул. Челюскинцев, 1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01802" cy="114203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Уроки интеграции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ера Анатольевна\Desktop\2021-2022\Матклассы\06-04-2022_14-35-17\IMG-20220406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625725" cy="2625725"/>
          </a:xfrm>
          <a:prstGeom prst="rect">
            <a:avLst/>
          </a:prstGeom>
          <a:noFill/>
        </p:spPr>
      </p:pic>
      <p:pic>
        <p:nvPicPr>
          <p:cNvPr id="1028" name="Picture 4" descr="C:\Users\Вера Анатольевна\Desktop\2021-2022\Матклассы\06-04-2022_14-35-17\IMG-20220406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28"/>
            <a:ext cx="2714644" cy="2643206"/>
          </a:xfrm>
          <a:prstGeom prst="rect">
            <a:avLst/>
          </a:prstGeom>
          <a:noFill/>
        </p:spPr>
      </p:pic>
      <p:pic>
        <p:nvPicPr>
          <p:cNvPr id="1029" name="Picture 5" descr="C:\Users\Вера Анатольевна\Desktop\2021-2022\Матклассы\06-04-2022_14-35-17\IMG-20220406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429000"/>
            <a:ext cx="2952728" cy="2952728"/>
          </a:xfrm>
          <a:prstGeom prst="rect">
            <a:avLst/>
          </a:prstGeom>
          <a:noFill/>
        </p:spPr>
      </p:pic>
      <p:pic>
        <p:nvPicPr>
          <p:cNvPr id="3" name="Picture 2" descr="C:\Users\Вера Анатольевна\Desktop\2021-2022\Матклассы\5А\IMG_20211013_132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785794"/>
            <a:ext cx="2801822" cy="2612200"/>
          </a:xfrm>
          <a:prstGeom prst="rect">
            <a:avLst/>
          </a:prstGeom>
          <a:noFill/>
        </p:spPr>
      </p:pic>
      <p:pic>
        <p:nvPicPr>
          <p:cNvPr id="1027" name="Picture 3" descr="C:\Users\Вера Анатольевна\Desktop\2021-2022\Матклассы\5А\5А День Земли\IMG_20220322_0832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00438"/>
            <a:ext cx="3643338" cy="27432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pic>
        <p:nvPicPr>
          <p:cNvPr id="2050" name="Picture 2" descr="C:\Users\Вера Анатольевна\Desktop\2021-2022\Матклассы\06-04-2022_14-35-17\IMG-20220406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394472" cy="4525963"/>
          </a:xfrm>
          <a:prstGeom prst="rect">
            <a:avLst/>
          </a:prstGeom>
          <a:noFill/>
        </p:spPr>
      </p:pic>
      <p:pic>
        <p:nvPicPr>
          <p:cNvPr id="3" name="Picture 2" descr="C:\Users\Вера Анатольевна\Desktop\2021-2022\Матклассы\5А\IMG_2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887758"/>
            <a:ext cx="3143272" cy="2333675"/>
          </a:xfrm>
          <a:prstGeom prst="rect">
            <a:avLst/>
          </a:prstGeom>
          <a:noFill/>
        </p:spPr>
      </p:pic>
      <p:pic>
        <p:nvPicPr>
          <p:cNvPr id="2051" name="Picture 3" descr="C:\Users\Вера Анатольевна\Desktop\2021-2022\Матклассы\5А\IMG-20211213-WA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393018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17145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ЖДЁМ ВАШИХ ПРЕДЛОЖЕНИЙ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000100" y="836613"/>
            <a:ext cx="7572428" cy="1512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внимание,</a:t>
            </a:r>
            <a:endParaRPr lang="ru-RU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2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620713"/>
            <a:ext cx="58356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4725144"/>
            <a:ext cx="6444010" cy="1583779"/>
          </a:xfrm>
        </p:spPr>
        <p:txBody>
          <a:bodyPr>
            <a:normAutofit fontScale="92500"/>
          </a:bodyPr>
          <a:lstStyle/>
          <a:p>
            <a:pPr algn="ctr">
              <a:lnSpc>
                <a:spcPct val="50000"/>
              </a:lnSpc>
              <a:buFontTx/>
              <a:buNone/>
            </a:pPr>
            <a:endParaRPr lang="ru-RU" sz="2400" b="1" i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>
                <a:latin typeface="Times New Roman" pitchFamily="18" charset="0"/>
              </a:rPr>
              <a:t>«Выживает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не самый сильный 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и не самый умный, а тот, кто 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лучше всех откликается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на происходящие изменения»</a:t>
            </a:r>
            <a:r>
              <a:rPr lang="ru-RU" sz="2400" b="1" dirty="0">
                <a:latin typeface="Times New Roman" pitchFamily="18" charset="0"/>
              </a:rPr>
              <a:t>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              Чарльз Дарвин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ПГО «СОШ №8»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429288"/>
          </a:xfrm>
        </p:spPr>
        <p:txBody>
          <a:bodyPr/>
          <a:lstStyle/>
          <a:p>
            <a:pPr marL="0" lvl="8" indent="0" algn="ctr">
              <a:buClr>
                <a:srgbClr val="B13F9A"/>
              </a:buClr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РАСПОЛАГАЕТСЯ В ДВУХ ЗДАНИЯХ: </a:t>
            </a: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ул. К.Маркса 12                     ул. Челюскинцев 1</a:t>
            </a:r>
            <a:endParaRPr lang="ru-RU" b="1" dirty="0" smtClean="0">
              <a:solidFill>
                <a:prstClr val="black"/>
              </a:solidFill>
              <a:latin typeface="Times New Roman"/>
            </a:endParaRP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DE6C36"/>
              </a:buClr>
              <a:buSzPct val="95000"/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Обучается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</a:t>
            </a: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DE6C36"/>
              </a:buClr>
              <a:buSzPct val="95000"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Начальная школа                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5</a:t>
            </a:r>
            <a:r>
              <a:rPr lang="en-AU" b="1" dirty="0" smtClean="0">
                <a:solidFill>
                  <a:prstClr val="black"/>
                </a:solidFill>
                <a:latin typeface="Times New Roman"/>
              </a:rPr>
              <a:t>41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чел.</a:t>
            </a: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DE6C36"/>
              </a:buClr>
              <a:buSzPct val="95000"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Основная и средняя школа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</a:rPr>
              <a:t> 795</a:t>
            </a: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чел.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305195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5" y="1643050"/>
            <a:ext cx="3048234" cy="228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26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 txBox="1">
            <a:spLocks noGrp="1"/>
          </p:cNvSpPr>
          <p:nvPr/>
        </p:nvSpPr>
        <p:spPr bwMode="auto">
          <a:xfrm>
            <a:off x="8558213" y="6640513"/>
            <a:ext cx="5857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BEB4E9-C60D-4494-B418-15B642BC9758}" type="slidenum">
              <a:rPr lang="ru-RU" sz="900"/>
              <a:pPr algn="r"/>
              <a:t>3</a:t>
            </a:fld>
            <a:endParaRPr lang="ru-RU" sz="900"/>
          </a:p>
        </p:txBody>
      </p:sp>
      <p:pic>
        <p:nvPicPr>
          <p:cNvPr id="23555" name="Picture 3" descr="SDC129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17"/>
          <p:cNvSpPr>
            <a:spLocks noChangeArrowheads="1"/>
          </p:cNvSpPr>
          <p:nvPr/>
        </p:nvSpPr>
        <p:spPr bwMode="auto">
          <a:xfrm>
            <a:off x="214282" y="2857496"/>
            <a:ext cx="3059113" cy="719138"/>
          </a:xfrm>
          <a:prstGeom prst="flowChartAlternate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 dirty="0">
                <a:latin typeface="Times New Roman" pitchFamily="18" charset="0"/>
              </a:rPr>
              <a:t>Адаптивная</a:t>
            </a:r>
          </a:p>
        </p:txBody>
      </p:sp>
      <p:sp>
        <p:nvSpPr>
          <p:cNvPr id="23557" name="AutoShape 18"/>
          <p:cNvSpPr>
            <a:spLocks noChangeArrowheads="1"/>
          </p:cNvSpPr>
          <p:nvPr/>
        </p:nvSpPr>
        <p:spPr bwMode="auto">
          <a:xfrm>
            <a:off x="5795963" y="1052513"/>
            <a:ext cx="3059112" cy="719137"/>
          </a:xfrm>
          <a:prstGeom prst="flowChartAlternate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>
                <a:latin typeface="Times New Roman" pitchFamily="18" charset="0"/>
              </a:rPr>
              <a:t>Многопрофильная</a:t>
            </a:r>
          </a:p>
        </p:txBody>
      </p:sp>
      <p:sp>
        <p:nvSpPr>
          <p:cNvPr id="23558" name="AutoShape 14"/>
          <p:cNvSpPr>
            <a:spLocks noChangeArrowheads="1"/>
          </p:cNvSpPr>
          <p:nvPr/>
        </p:nvSpPr>
        <p:spPr bwMode="auto">
          <a:xfrm>
            <a:off x="1403350" y="5734050"/>
            <a:ext cx="6732588" cy="765175"/>
          </a:xfrm>
          <a:prstGeom prst="flowChartAlternateProces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Компетентностно-ориентированная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WordArt 19"/>
          <p:cNvSpPr>
            <a:spLocks noChangeArrowheads="1" noChangeShapeType="1" noTextEdit="1"/>
          </p:cNvSpPr>
          <p:nvPr/>
        </p:nvSpPr>
        <p:spPr bwMode="auto">
          <a:xfrm>
            <a:off x="4787900" y="0"/>
            <a:ext cx="3457575" cy="908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Школа сегодня</a:t>
            </a:r>
          </a:p>
        </p:txBody>
      </p:sp>
      <p:pic>
        <p:nvPicPr>
          <p:cNvPr id="23560" name="Picture 8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9063" cy="1916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ile"/>
          <p:cNvSpPr>
            <a:spLocks noEditPoints="1" noChangeArrowheads="1"/>
          </p:cNvSpPr>
          <p:nvPr/>
        </p:nvSpPr>
        <p:spPr bwMode="auto">
          <a:xfrm>
            <a:off x="179388" y="188913"/>
            <a:ext cx="3743325" cy="865187"/>
          </a:xfrm>
          <a:prstGeom prst="bevel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 err="1"/>
              <a:t>системно-деятельностный</a:t>
            </a:r>
            <a:r>
              <a:rPr lang="ru-RU" b="1" dirty="0"/>
              <a:t> подход</a:t>
            </a:r>
          </a:p>
        </p:txBody>
      </p:sp>
      <p:sp>
        <p:nvSpPr>
          <p:cNvPr id="29699" name="File"/>
          <p:cNvSpPr>
            <a:spLocks noEditPoints="1" noChangeArrowheads="1"/>
          </p:cNvSpPr>
          <p:nvPr/>
        </p:nvSpPr>
        <p:spPr bwMode="auto">
          <a:xfrm>
            <a:off x="285720" y="1357298"/>
            <a:ext cx="5616575" cy="865187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/>
              <a:t>Технология формирования правильного типа читательской деятельности</a:t>
            </a:r>
          </a:p>
          <a:p>
            <a:pPr algn="ctr"/>
            <a:endParaRPr lang="ru-RU" b="1" dirty="0"/>
          </a:p>
        </p:txBody>
      </p:sp>
      <p:sp>
        <p:nvSpPr>
          <p:cNvPr id="29700" name="File"/>
          <p:cNvSpPr>
            <a:spLocks noEditPoints="1" noChangeArrowheads="1"/>
          </p:cNvSpPr>
          <p:nvPr/>
        </p:nvSpPr>
        <p:spPr bwMode="auto">
          <a:xfrm>
            <a:off x="5143504" y="0"/>
            <a:ext cx="3743325" cy="865188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/>
              <a:t>Технология проблемно-диалогического обучения </a:t>
            </a:r>
          </a:p>
          <a:p>
            <a:pPr algn="ctr"/>
            <a:endParaRPr lang="ru-RU" b="1" dirty="0"/>
          </a:p>
        </p:txBody>
      </p:sp>
      <p:pic>
        <p:nvPicPr>
          <p:cNvPr id="29701" name="Picture 5" descr="SDC127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53132">
            <a:off x="160766" y="2298772"/>
            <a:ext cx="25908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SDC13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8698">
            <a:off x="6212780" y="1126358"/>
            <a:ext cx="251936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SDC136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714620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SDC136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965700"/>
            <a:ext cx="25193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DC152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965700"/>
            <a:ext cx="251936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ile"/>
          <p:cNvSpPr>
            <a:spLocks noEditPoints="1" noChangeArrowheads="1"/>
          </p:cNvSpPr>
          <p:nvPr/>
        </p:nvSpPr>
        <p:spPr bwMode="auto">
          <a:xfrm>
            <a:off x="214282" y="4429132"/>
            <a:ext cx="2520950" cy="865188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/>
              <a:t>ИКТ</a:t>
            </a:r>
          </a:p>
          <a:p>
            <a:pPr algn="ctr"/>
            <a:endParaRPr lang="ru-RU" b="1"/>
          </a:p>
        </p:txBody>
      </p:sp>
      <p:sp>
        <p:nvSpPr>
          <p:cNvPr id="11" name="File"/>
          <p:cNvSpPr>
            <a:spLocks noEditPoints="1" noChangeArrowheads="1"/>
          </p:cNvSpPr>
          <p:nvPr/>
        </p:nvSpPr>
        <p:spPr bwMode="auto">
          <a:xfrm>
            <a:off x="6072198" y="3286124"/>
            <a:ext cx="2857488" cy="865187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b="1" dirty="0"/>
              <a:t>Проектная технология </a:t>
            </a:r>
          </a:p>
          <a:p>
            <a:pPr algn="ctr"/>
            <a:endParaRPr lang="ru-RU" b="1" dirty="0"/>
          </a:p>
        </p:txBody>
      </p:sp>
      <p:pic>
        <p:nvPicPr>
          <p:cNvPr id="12" name="Picture 8" descr="SDC122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9566" y="4286256"/>
            <a:ext cx="29577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428603"/>
          <a:ext cx="8643998" cy="5500727"/>
        </p:xfrm>
        <a:graphic>
          <a:graphicData uri="http://schemas.openxmlformats.org/drawingml/2006/table">
            <a:tbl>
              <a:tblPr/>
              <a:tblGrid>
                <a:gridCol w="2857519"/>
                <a:gridCol w="2714644"/>
                <a:gridCol w="1428760"/>
                <a:gridCol w="1643075"/>
              </a:tblGrid>
              <a:tr h="628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Кол-во часов в неделю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Кол-во часов в 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ОБЯЗАТЕЛЬНАЯ ЧАСТЬ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0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Русский язык и литература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170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Иностранные языки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Иностранный язык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170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Общественно-научные предметы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Всеобщая история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Основы духовно-нравственной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культуры народов России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Основы духовно-нравственной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культуры народов России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Естественно-научные предметы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Искусство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основы безопасности жизнедеятельности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68/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7951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план в 5-х классах на 2022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2023 учебный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1428736"/>
          <a:ext cx="8643998" cy="3714775"/>
        </p:xfrm>
        <a:graphic>
          <a:graphicData uri="http://schemas.openxmlformats.org/drawingml/2006/table">
            <a:tbl>
              <a:tblPr/>
              <a:tblGrid>
                <a:gridCol w="2857519"/>
                <a:gridCol w="2714644"/>
                <a:gridCol w="1428760"/>
                <a:gridCol w="1643075"/>
              </a:tblGrid>
              <a:tr h="980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Кол-во часов в неделю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Кол-во часов в 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3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Часть, формируемая участниками образовательных отношений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 и информатика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Наглядная геометрия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Естественно-научные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предметы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Введение в физику, химию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часов по учебному плану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642918"/>
            <a:ext cx="7951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план в 5-х классах на 2022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2023 учебный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357298"/>
          <a:ext cx="8643998" cy="4184207"/>
        </p:xfrm>
        <a:graphic>
          <a:graphicData uri="http://schemas.openxmlformats.org/drawingml/2006/table">
            <a:tbl>
              <a:tblPr/>
              <a:tblGrid>
                <a:gridCol w="2857519"/>
                <a:gridCol w="2714644"/>
                <a:gridCol w="1428760"/>
                <a:gridCol w="1643075"/>
              </a:tblGrid>
              <a:tr h="574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Направление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Название курсов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Кол-во часов в неделю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Кол-во часов в год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Проектно-исследовательская деятельность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Проектная деятельность </a:t>
                      </a:r>
                      <a:r>
                        <a:rPr lang="ru-RU" sz="14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(исследовательское, творческое,</a:t>
                      </a:r>
                      <a:r>
                        <a:rPr lang="ru-RU" sz="14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социальное направление)</a:t>
                      </a:r>
                      <a:endParaRPr lang="ru-RU" sz="14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Коммуникативная деятельность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Журнал «Летопись нашего класса»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(цифровой формат)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Информационная культура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Инфографика</a:t>
                      </a:r>
                      <a:endParaRPr lang="ru-RU" sz="14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Интеллектуальные марафоны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Финансовая грамотность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Путешествие по Уралу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Спортивно-оздоровительная деятельность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Танцевальный фитнес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Игровые виды спорта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«Учение с увлечением!»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Пишем без ошибок!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«Есть способы решения» </a:t>
                      </a:r>
                      <a:r>
                        <a:rPr lang="ru-RU" sz="14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(математика)</a:t>
                      </a:r>
                      <a:endParaRPr lang="ru-RU" sz="14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79512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Внеурочная деятельность в 5-х классах на 2022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2023 учебный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44 Закон 273-ФЗ «Об образовании в РФ»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64347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родители (законные представители) несовершеннолетних обучающихся имеют право: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выбирать до завершения получения ребенком основного общего образования с учетом мнения ребенка, а также с учетом рекомендаций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комиссии (при их наличии) формы получения образования и формы обучения, организации, осуществляющие образовательную деятельность, язык, языки образования, факультативные и элективные учебные предметы, курсы, дисциплины (модули)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перечня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предлагаемого организацией, осуществляющей образовательную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Возможная образовательная направленность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1"/>
            <a:ext cx="8229600" cy="714380"/>
          </a:xfrm>
        </p:spPr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Общеобразовательный класс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Класс с углублённым изучением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en-A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учитель математики – Кротова Елена Викторовна – высшая квалификационная категория)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4515" name="Picture 3" descr="F:\Фотки\IMG_1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64" y="19145360"/>
            <a:ext cx="24517304" cy="18387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540</Words>
  <Application>Microsoft Office PowerPoint</Application>
  <PresentationFormat>Экран (4:3)</PresentationFormat>
  <Paragraphs>161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МАОУ ПГО «СОШ №8»</vt:lpstr>
      <vt:lpstr>Слайд 3</vt:lpstr>
      <vt:lpstr>Слайд 4</vt:lpstr>
      <vt:lpstr>Слайд 5</vt:lpstr>
      <vt:lpstr>Слайд 6</vt:lpstr>
      <vt:lpstr>Слайд 7</vt:lpstr>
      <vt:lpstr> статья 44 Закон 273-ФЗ «Об образовании в РФ»  </vt:lpstr>
      <vt:lpstr>Возможная образовательная направленность классов</vt:lpstr>
      <vt:lpstr>Отбор в класс с углублённым изучением математики (рейтинговая система)</vt:lpstr>
      <vt:lpstr>Уроки интеграции</vt:lpstr>
      <vt:lpstr>Внеурочная деятельность</vt:lpstr>
      <vt:lpstr>ЖДЁМ ВАШИХ ПРЕДЛОЖЕНИЙ</vt:lpstr>
      <vt:lpstr>Слайд 14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 Windows</cp:lastModifiedBy>
  <cp:revision>123</cp:revision>
  <dcterms:created xsi:type="dcterms:W3CDTF">2013-04-22T16:25:37Z</dcterms:created>
  <dcterms:modified xsi:type="dcterms:W3CDTF">2022-04-08T04:55:25Z</dcterms:modified>
</cp:coreProperties>
</file>